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6"/>
  </p:notesMasterIdLst>
  <p:handoutMasterIdLst>
    <p:handoutMasterId r:id="rId37"/>
  </p:handoutMasterIdLst>
  <p:sldIdLst>
    <p:sldId id="361" r:id="rId3"/>
    <p:sldId id="432" r:id="rId4"/>
    <p:sldId id="453" r:id="rId5"/>
    <p:sldId id="454" r:id="rId6"/>
    <p:sldId id="455" r:id="rId7"/>
    <p:sldId id="397" r:id="rId8"/>
    <p:sldId id="462" r:id="rId9"/>
    <p:sldId id="458" r:id="rId10"/>
    <p:sldId id="393" r:id="rId11"/>
    <p:sldId id="444" r:id="rId12"/>
    <p:sldId id="436" r:id="rId13"/>
    <p:sldId id="435" r:id="rId14"/>
    <p:sldId id="437" r:id="rId15"/>
    <p:sldId id="448" r:id="rId16"/>
    <p:sldId id="439" r:id="rId17"/>
    <p:sldId id="438" r:id="rId18"/>
    <p:sldId id="451" r:id="rId19"/>
    <p:sldId id="452" r:id="rId20"/>
    <p:sldId id="457" r:id="rId21"/>
    <p:sldId id="456" r:id="rId22"/>
    <p:sldId id="442" r:id="rId23"/>
    <p:sldId id="459" r:id="rId24"/>
    <p:sldId id="423" r:id="rId25"/>
    <p:sldId id="418" r:id="rId26"/>
    <p:sldId id="447" r:id="rId27"/>
    <p:sldId id="445" r:id="rId28"/>
    <p:sldId id="433" r:id="rId29"/>
    <p:sldId id="431" r:id="rId30"/>
    <p:sldId id="385" r:id="rId31"/>
    <p:sldId id="461" r:id="rId32"/>
    <p:sldId id="463" r:id="rId33"/>
    <p:sldId id="427" r:id="rId34"/>
    <p:sldId id="428" r:id="rId3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4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69" autoAdjust="0"/>
    <p:restoredTop sz="86839" autoAdjust="0"/>
  </p:normalViewPr>
  <p:slideViewPr>
    <p:cSldViewPr snapToObjects="1">
      <p:cViewPr>
        <p:scale>
          <a:sx n="67" d="100"/>
          <a:sy n="67" d="100"/>
        </p:scale>
        <p:origin x="-86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E035DB-2116-484C-A4CE-B2740B2CBC93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ECFC03-A5D8-4448-AF3C-5D10ED74330B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Behavior</a:t>
          </a:r>
        </a:p>
        <a:p>
          <a:r>
            <a:rPr lang="en-US" dirty="0" smtClean="0">
              <a:solidFill>
                <a:schemeClr val="tx1"/>
              </a:solidFill>
            </a:rPr>
            <a:t>(B)</a:t>
          </a:r>
          <a:endParaRPr lang="en-US" dirty="0">
            <a:solidFill>
              <a:schemeClr val="tx1"/>
            </a:solidFill>
          </a:endParaRPr>
        </a:p>
      </dgm:t>
    </dgm:pt>
    <dgm:pt modelId="{FBE6F0C3-7922-4311-B673-DF69B9510F4F}" type="parTrans" cxnId="{20603704-A843-40D9-92B8-172050EFB272}">
      <dgm:prSet/>
      <dgm:spPr/>
      <dgm:t>
        <a:bodyPr/>
        <a:lstStyle/>
        <a:p>
          <a:endParaRPr lang="en-US"/>
        </a:p>
      </dgm:t>
    </dgm:pt>
    <dgm:pt modelId="{9067876A-C7CA-4C59-82B8-9F0ACA1795B3}" type="sibTrans" cxnId="{20603704-A843-40D9-92B8-172050EFB27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6E3B7C5-CFEB-43B9-A96F-A6D7EC9764E3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Consequences</a:t>
          </a:r>
        </a:p>
        <a:p>
          <a:r>
            <a:rPr lang="en-US" dirty="0" smtClean="0">
              <a:solidFill>
                <a:schemeClr val="tx1"/>
              </a:solidFill>
            </a:rPr>
            <a:t>(C)</a:t>
          </a:r>
          <a:endParaRPr lang="en-US" dirty="0">
            <a:solidFill>
              <a:schemeClr val="tx1"/>
            </a:solidFill>
          </a:endParaRPr>
        </a:p>
      </dgm:t>
    </dgm:pt>
    <dgm:pt modelId="{A02FC663-3BFA-41C3-AB8B-BCF42B411A25}" type="parTrans" cxnId="{74091837-BAA6-4FC4-A501-470E34460184}">
      <dgm:prSet/>
      <dgm:spPr/>
      <dgm:t>
        <a:bodyPr/>
        <a:lstStyle/>
        <a:p>
          <a:endParaRPr lang="en-US"/>
        </a:p>
      </dgm:t>
    </dgm:pt>
    <dgm:pt modelId="{BD9D757D-EE14-434D-AC26-0275398017B9}" type="sibTrans" cxnId="{74091837-BAA6-4FC4-A501-470E3446018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F088248-4BF8-467C-9FAA-E38C202DDE21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Antecedents</a:t>
          </a:r>
        </a:p>
        <a:p>
          <a:r>
            <a:rPr lang="en-US" dirty="0" smtClean="0">
              <a:solidFill>
                <a:schemeClr val="tx1"/>
              </a:solidFill>
            </a:rPr>
            <a:t>(A)</a:t>
          </a:r>
          <a:endParaRPr lang="en-US" dirty="0">
            <a:solidFill>
              <a:schemeClr val="tx1"/>
            </a:solidFill>
          </a:endParaRPr>
        </a:p>
      </dgm:t>
    </dgm:pt>
    <dgm:pt modelId="{C56EDF86-8811-4E9D-B610-2C2F6DA67D55}" type="parTrans" cxnId="{7D48537A-4FD7-4CA3-8702-DAEF79489315}">
      <dgm:prSet/>
      <dgm:spPr/>
      <dgm:t>
        <a:bodyPr/>
        <a:lstStyle/>
        <a:p>
          <a:endParaRPr lang="en-US"/>
        </a:p>
      </dgm:t>
    </dgm:pt>
    <dgm:pt modelId="{2F4CE3DA-9741-471E-BBEC-E92B53B5C904}" type="sibTrans" cxnId="{7D48537A-4FD7-4CA3-8702-DAEF7948931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75EC94B-8D4B-4241-B5D5-B43264A875C2}" type="pres">
      <dgm:prSet presAssocID="{21E035DB-2116-484C-A4CE-B2740B2CBC9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AE0D6F-3B64-4A26-B5D0-B485A12CF52B}" type="pres">
      <dgm:prSet presAssocID="{80ECFC03-A5D8-4448-AF3C-5D10ED74330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1F1720-1E82-4E07-A260-53E5C13BA323}" type="pres">
      <dgm:prSet presAssocID="{9067876A-C7CA-4C59-82B8-9F0ACA1795B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CE3A52A-B58B-4D3D-AEE7-AF932B89937C}" type="pres">
      <dgm:prSet presAssocID="{9067876A-C7CA-4C59-82B8-9F0ACA1795B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BF35AE7E-F4B8-4861-B8DA-36594458FC49}" type="pres">
      <dgm:prSet presAssocID="{B6E3B7C5-CFEB-43B9-A96F-A6D7EC9764E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8AFC40-A07B-41E4-8C17-B1B578B996B2}" type="pres">
      <dgm:prSet presAssocID="{BD9D757D-EE14-434D-AC26-0275398017B9}" presName="sibTrans" presStyleLbl="sibTrans2D1" presStyleIdx="1" presStyleCnt="3"/>
      <dgm:spPr/>
      <dgm:t>
        <a:bodyPr/>
        <a:lstStyle/>
        <a:p>
          <a:endParaRPr lang="en-US"/>
        </a:p>
      </dgm:t>
    </dgm:pt>
    <dgm:pt modelId="{D55DB922-7728-44FE-BB4B-80CBA72150FA}" type="pres">
      <dgm:prSet presAssocID="{BD9D757D-EE14-434D-AC26-0275398017B9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57D77B3E-8DED-40EB-81EC-64BF320DE76B}" type="pres">
      <dgm:prSet presAssocID="{2F088248-4BF8-467C-9FAA-E38C202DDE2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035D9B-D10F-45EE-8B0F-E35AC037316F}" type="pres">
      <dgm:prSet presAssocID="{2F4CE3DA-9741-471E-BBEC-E92B53B5C90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198EC056-24EE-4289-99B7-D7CF576D7B57}" type="pres">
      <dgm:prSet presAssocID="{2F4CE3DA-9741-471E-BBEC-E92B53B5C904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E34E16AE-CA7F-4497-B5A5-B43356333756}" type="presOf" srcId="{9067876A-C7CA-4C59-82B8-9F0ACA1795B3}" destId="{241F1720-1E82-4E07-A260-53E5C13BA323}" srcOrd="0" destOrd="0" presId="urn:microsoft.com/office/officeart/2005/8/layout/cycle7"/>
    <dgm:cxn modelId="{658CAD26-AD55-4FAD-B6B1-AD338C57F636}" type="presOf" srcId="{BD9D757D-EE14-434D-AC26-0275398017B9}" destId="{D55DB922-7728-44FE-BB4B-80CBA72150FA}" srcOrd="1" destOrd="0" presId="urn:microsoft.com/office/officeart/2005/8/layout/cycle7"/>
    <dgm:cxn modelId="{A017CF94-0F52-42F4-849D-5C60ABF97CB1}" type="presOf" srcId="{2F4CE3DA-9741-471E-BBEC-E92B53B5C904}" destId="{198EC056-24EE-4289-99B7-D7CF576D7B57}" srcOrd="1" destOrd="0" presId="urn:microsoft.com/office/officeart/2005/8/layout/cycle7"/>
    <dgm:cxn modelId="{5DFFC6B1-88CE-45FE-BC66-5A3747B4509D}" type="presOf" srcId="{21E035DB-2116-484C-A4CE-B2740B2CBC93}" destId="{175EC94B-8D4B-4241-B5D5-B43264A875C2}" srcOrd="0" destOrd="0" presId="urn:microsoft.com/office/officeart/2005/8/layout/cycle7"/>
    <dgm:cxn modelId="{5B9D40CA-3641-4102-A793-E9777776C9CF}" type="presOf" srcId="{B6E3B7C5-CFEB-43B9-A96F-A6D7EC9764E3}" destId="{BF35AE7E-F4B8-4861-B8DA-36594458FC49}" srcOrd="0" destOrd="0" presId="urn:microsoft.com/office/officeart/2005/8/layout/cycle7"/>
    <dgm:cxn modelId="{7D48537A-4FD7-4CA3-8702-DAEF79489315}" srcId="{21E035DB-2116-484C-A4CE-B2740B2CBC93}" destId="{2F088248-4BF8-467C-9FAA-E38C202DDE21}" srcOrd="2" destOrd="0" parTransId="{C56EDF86-8811-4E9D-B610-2C2F6DA67D55}" sibTransId="{2F4CE3DA-9741-471E-BBEC-E92B53B5C904}"/>
    <dgm:cxn modelId="{74091837-BAA6-4FC4-A501-470E34460184}" srcId="{21E035DB-2116-484C-A4CE-B2740B2CBC93}" destId="{B6E3B7C5-CFEB-43B9-A96F-A6D7EC9764E3}" srcOrd="1" destOrd="0" parTransId="{A02FC663-3BFA-41C3-AB8B-BCF42B411A25}" sibTransId="{BD9D757D-EE14-434D-AC26-0275398017B9}"/>
    <dgm:cxn modelId="{D704DD91-FE7F-49B5-8C0E-3F8A876733DE}" type="presOf" srcId="{2F088248-4BF8-467C-9FAA-E38C202DDE21}" destId="{57D77B3E-8DED-40EB-81EC-64BF320DE76B}" srcOrd="0" destOrd="0" presId="urn:microsoft.com/office/officeart/2005/8/layout/cycle7"/>
    <dgm:cxn modelId="{3EE96807-B64D-4AE1-A1BF-9EF24604F129}" type="presOf" srcId="{BD9D757D-EE14-434D-AC26-0275398017B9}" destId="{858AFC40-A07B-41E4-8C17-B1B578B996B2}" srcOrd="0" destOrd="0" presId="urn:microsoft.com/office/officeart/2005/8/layout/cycle7"/>
    <dgm:cxn modelId="{20603704-A843-40D9-92B8-172050EFB272}" srcId="{21E035DB-2116-484C-A4CE-B2740B2CBC93}" destId="{80ECFC03-A5D8-4448-AF3C-5D10ED74330B}" srcOrd="0" destOrd="0" parTransId="{FBE6F0C3-7922-4311-B673-DF69B9510F4F}" sibTransId="{9067876A-C7CA-4C59-82B8-9F0ACA1795B3}"/>
    <dgm:cxn modelId="{4ABE4A8B-0FC5-4324-AA6B-6303A408BF44}" type="presOf" srcId="{80ECFC03-A5D8-4448-AF3C-5D10ED74330B}" destId="{8CAE0D6F-3B64-4A26-B5D0-B485A12CF52B}" srcOrd="0" destOrd="0" presId="urn:microsoft.com/office/officeart/2005/8/layout/cycle7"/>
    <dgm:cxn modelId="{DA18A7AC-269E-424F-B1A5-96CA25C3EC7B}" type="presOf" srcId="{9067876A-C7CA-4C59-82B8-9F0ACA1795B3}" destId="{FCE3A52A-B58B-4D3D-AEE7-AF932B89937C}" srcOrd="1" destOrd="0" presId="urn:microsoft.com/office/officeart/2005/8/layout/cycle7"/>
    <dgm:cxn modelId="{A34AE98A-1482-4E8A-BA6A-E88197165837}" type="presOf" srcId="{2F4CE3DA-9741-471E-BBEC-E92B53B5C904}" destId="{4B035D9B-D10F-45EE-8B0F-E35AC037316F}" srcOrd="0" destOrd="0" presId="urn:microsoft.com/office/officeart/2005/8/layout/cycle7"/>
    <dgm:cxn modelId="{3F963D6D-820C-4DD5-B91D-9FF560B68E9E}" type="presParOf" srcId="{175EC94B-8D4B-4241-B5D5-B43264A875C2}" destId="{8CAE0D6F-3B64-4A26-B5D0-B485A12CF52B}" srcOrd="0" destOrd="0" presId="urn:microsoft.com/office/officeart/2005/8/layout/cycle7"/>
    <dgm:cxn modelId="{4C58A42E-196A-4E3F-8864-61DDACE91390}" type="presParOf" srcId="{175EC94B-8D4B-4241-B5D5-B43264A875C2}" destId="{241F1720-1E82-4E07-A260-53E5C13BA323}" srcOrd="1" destOrd="0" presId="urn:microsoft.com/office/officeart/2005/8/layout/cycle7"/>
    <dgm:cxn modelId="{C71D5CBD-73A8-4F90-A28D-2F8F31D911C6}" type="presParOf" srcId="{241F1720-1E82-4E07-A260-53E5C13BA323}" destId="{FCE3A52A-B58B-4D3D-AEE7-AF932B89937C}" srcOrd="0" destOrd="0" presId="urn:microsoft.com/office/officeart/2005/8/layout/cycle7"/>
    <dgm:cxn modelId="{29BCD992-6D1C-4F62-A9C8-DCDB1F2EAF63}" type="presParOf" srcId="{175EC94B-8D4B-4241-B5D5-B43264A875C2}" destId="{BF35AE7E-F4B8-4861-B8DA-36594458FC49}" srcOrd="2" destOrd="0" presId="urn:microsoft.com/office/officeart/2005/8/layout/cycle7"/>
    <dgm:cxn modelId="{CC112A0E-4F93-413A-AB1E-46A28E31C699}" type="presParOf" srcId="{175EC94B-8D4B-4241-B5D5-B43264A875C2}" destId="{858AFC40-A07B-41E4-8C17-B1B578B996B2}" srcOrd="3" destOrd="0" presId="urn:microsoft.com/office/officeart/2005/8/layout/cycle7"/>
    <dgm:cxn modelId="{69FF9454-EB77-478D-AD14-6F1E5E3EA715}" type="presParOf" srcId="{858AFC40-A07B-41E4-8C17-B1B578B996B2}" destId="{D55DB922-7728-44FE-BB4B-80CBA72150FA}" srcOrd="0" destOrd="0" presId="urn:microsoft.com/office/officeart/2005/8/layout/cycle7"/>
    <dgm:cxn modelId="{621A4D32-D96D-4C8F-B595-0D9081BDC979}" type="presParOf" srcId="{175EC94B-8D4B-4241-B5D5-B43264A875C2}" destId="{57D77B3E-8DED-40EB-81EC-64BF320DE76B}" srcOrd="4" destOrd="0" presId="urn:microsoft.com/office/officeart/2005/8/layout/cycle7"/>
    <dgm:cxn modelId="{7B8E5A48-4B04-4B83-8C56-489A80DC8FF2}" type="presParOf" srcId="{175EC94B-8D4B-4241-B5D5-B43264A875C2}" destId="{4B035D9B-D10F-45EE-8B0F-E35AC037316F}" srcOrd="5" destOrd="0" presId="urn:microsoft.com/office/officeart/2005/8/layout/cycle7"/>
    <dgm:cxn modelId="{8D70F0DE-19B1-48D5-A0DA-F8AD06DAAD1C}" type="presParOf" srcId="{4B035D9B-D10F-45EE-8B0F-E35AC037316F}" destId="{198EC056-24EE-4289-99B7-D7CF576D7B5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AE0D6F-3B64-4A26-B5D0-B485A12CF52B}">
      <dsp:nvSpPr>
        <dsp:cNvPr id="0" name=""/>
        <dsp:cNvSpPr/>
      </dsp:nvSpPr>
      <dsp:spPr>
        <a:xfrm>
          <a:off x="2931393" y="1463"/>
          <a:ext cx="2366813" cy="1183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Behavior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(B)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2966054" y="36124"/>
        <a:ext cx="2297491" cy="1114084"/>
      </dsp:txXfrm>
    </dsp:sp>
    <dsp:sp modelId="{241F1720-1E82-4E07-A260-53E5C13BA323}">
      <dsp:nvSpPr>
        <dsp:cNvPr id="0" name=""/>
        <dsp:cNvSpPr/>
      </dsp:nvSpPr>
      <dsp:spPr>
        <a:xfrm rot="3600000">
          <a:off x="4475110" y="2078903"/>
          <a:ext cx="1234094" cy="4141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>
            <a:solidFill>
              <a:schemeClr val="tx1"/>
            </a:solidFill>
          </a:endParaRPr>
        </a:p>
      </dsp:txBody>
      <dsp:txXfrm>
        <a:off x="4599368" y="2161741"/>
        <a:ext cx="985578" cy="248516"/>
      </dsp:txXfrm>
    </dsp:sp>
    <dsp:sp modelId="{BF35AE7E-F4B8-4861-B8DA-36594458FC49}">
      <dsp:nvSpPr>
        <dsp:cNvPr id="0" name=""/>
        <dsp:cNvSpPr/>
      </dsp:nvSpPr>
      <dsp:spPr>
        <a:xfrm>
          <a:off x="4886108" y="3387130"/>
          <a:ext cx="2366813" cy="1183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Consequences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(C)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4920769" y="3421791"/>
        <a:ext cx="2297491" cy="1114084"/>
      </dsp:txXfrm>
    </dsp:sp>
    <dsp:sp modelId="{858AFC40-A07B-41E4-8C17-B1B578B996B2}">
      <dsp:nvSpPr>
        <dsp:cNvPr id="0" name=""/>
        <dsp:cNvSpPr/>
      </dsp:nvSpPr>
      <dsp:spPr>
        <a:xfrm rot="10800000">
          <a:off x="3497752" y="3771737"/>
          <a:ext cx="1234094" cy="4141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>
            <a:solidFill>
              <a:schemeClr val="tx1"/>
            </a:solidFill>
          </a:endParaRPr>
        </a:p>
      </dsp:txBody>
      <dsp:txXfrm rot="10800000">
        <a:off x="3622010" y="3854575"/>
        <a:ext cx="985578" cy="248516"/>
      </dsp:txXfrm>
    </dsp:sp>
    <dsp:sp modelId="{57D77B3E-8DED-40EB-81EC-64BF320DE76B}">
      <dsp:nvSpPr>
        <dsp:cNvPr id="0" name=""/>
        <dsp:cNvSpPr/>
      </dsp:nvSpPr>
      <dsp:spPr>
        <a:xfrm>
          <a:off x="976677" y="3387130"/>
          <a:ext cx="2366813" cy="1183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Antecedents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(A)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1011338" y="3421791"/>
        <a:ext cx="2297491" cy="1114084"/>
      </dsp:txXfrm>
    </dsp:sp>
    <dsp:sp modelId="{4B035D9B-D10F-45EE-8B0F-E35AC037316F}">
      <dsp:nvSpPr>
        <dsp:cNvPr id="0" name=""/>
        <dsp:cNvSpPr/>
      </dsp:nvSpPr>
      <dsp:spPr>
        <a:xfrm rot="18000000">
          <a:off x="2520395" y="2078903"/>
          <a:ext cx="1234094" cy="4141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>
            <a:solidFill>
              <a:schemeClr val="tx1"/>
            </a:solidFill>
          </a:endParaRPr>
        </a:p>
      </dsp:txBody>
      <dsp:txXfrm>
        <a:off x="2644653" y="2161741"/>
        <a:ext cx="985578" cy="248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B626313-A7B2-4E9C-A647-7B44EF3AC4E1}" type="datetimeFigureOut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F82EB4F-9E88-423F-807F-9A85977413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497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9ACF29-0783-42C8-AC1A-31287063DF48}" type="datetimeFigureOut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FF19A09-45E4-4774-B36B-7747994F40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503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162A98-5F37-4B82-A4C4-30E121C2430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 typeface="Times" pitchFamily="18" charset="0"/>
              <a:buNone/>
            </a:pPr>
            <a:endParaRPr lang="en-US" sz="2400" smtClean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D2BF1D-093A-4790-A268-D4574B3F91E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EAA7E-F25D-468A-BAEA-A5F8FCA670D8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4333D-1592-4433-9C7B-2BB6552FA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50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B8A89-4F92-47FB-8FBB-A4BB21F80883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1F5EA-3EFE-49BB-B719-89EAA407D4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77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7F9D4-455E-4540-BAC5-BCBD3FCCB3E0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BD7BC-03AE-480F-A166-EEDC10ADC2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42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5740B-4EBB-45C8-AEC8-A0CE2B513CE6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E0EE8-1E6E-4E7D-8CED-CED0FD37F3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97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8F8CA-33D6-455A-8FDF-087BEB9493B5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EA9E4-E2E7-4448-8376-1738EE907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9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4AFEC-AA32-4925-87B6-685D3E323171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6C202-9F8A-41D4-AE3C-D5823192EB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8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6884-EFFA-4A4D-BC78-D58D39D02214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7D0DA-151D-4627-B3EE-60284527EC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66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90F6E-B466-4311-9F47-22792F717175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74430-8616-49A9-9CE2-C162A981A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58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F4304-ADBA-4F62-9551-AC8240B97200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7B6F4-EF4F-4CBB-8BCF-B4B23B0507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58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E33E2-6324-43BB-98B2-FBF33C68E481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6083D-942A-41A8-8781-99E3454849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92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F1232-6901-4209-A08B-5B1FBEA24E92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C0896-58D6-4433-87DA-DD8730F22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50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CCCA113-0F65-4BCA-9270-C1DC347CDD6D}" type="datetime1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0EAD73-B0AF-4D7B-BC77-982A881CCD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afp.org/afp/2006/0915/p985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notesSlide" Target="../notesSlides/notesSlide2.xml"/><Relationship Id="rId9" Type="http://schemas.microsoft.com/office/2007/relationships/diagramDrawing" Target="../diagrams/drawing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425575"/>
            <a:ext cx="77724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cs typeface="Arial" charset="0"/>
              </a:rPr>
              <a:t> </a:t>
            </a:r>
            <a:r>
              <a:rPr lang="en-US" sz="5400" dirty="0" smtClean="0"/>
              <a:t>Change in Mental Status </a:t>
            </a:r>
            <a:br>
              <a:rPr lang="en-US" sz="5400" dirty="0" smtClean="0"/>
            </a:br>
            <a:r>
              <a:rPr lang="en-US" sz="5400" dirty="0" smtClean="0"/>
              <a:t>Long Term Care 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657600"/>
            <a:ext cx="6400800" cy="2286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Ruth Kandel, MD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Director, Infection Control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Hebrew </a:t>
            </a:r>
            <a:r>
              <a:rPr lang="en-US" sz="1600" dirty="0" err="1" smtClean="0">
                <a:solidFill>
                  <a:schemeClr val="tx1"/>
                </a:solidFill>
              </a:rPr>
              <a:t>SeniorLife</a:t>
            </a:r>
            <a:endParaRPr lang="en-US" sz="1600" dirty="0" smtClean="0">
              <a:solidFill>
                <a:schemeClr val="tx1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Assistant Professor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Harvard Medical School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Boston, MA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None/>
              <a:defRPr/>
            </a:pPr>
            <a:endParaRPr lang="en-US" sz="1600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Consultant to Massachusetts Partnership Collaborative: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 Improving Antibiotic Stewardship for UTI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None/>
              <a:defRPr/>
            </a:pPr>
            <a:endParaRPr lang="en-US" sz="1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DA592-E7C8-40E1-8534-C35D8B579598}" type="slidenum">
              <a:rPr lang="en-US"/>
              <a:pPr>
                <a:defRPr/>
              </a:pPr>
              <a:t>1</a:t>
            </a:fld>
            <a:endParaRPr lang="en-US"/>
          </a:p>
        </p:txBody>
      </p:sp>
      <p:pic>
        <p:nvPicPr>
          <p:cNvPr id="2053" name="Picture 2" descr="New Masspro Logo bla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486400"/>
            <a:ext cx="117157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5" y="5257800"/>
            <a:ext cx="18669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3" descr="MassSeniorAssociation-black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3" y="3048000"/>
            <a:ext cx="638175" cy="7429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2056" name="Picture 1" descr="C:\Documents and Settings\sabrinaa\Local Settings\Temporary Internet Files\Content.Outlook\99165H9W\Copy of Seal-DP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675" y="3048000"/>
            <a:ext cx="73342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10" descr="CitrixLogoHead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6096000"/>
            <a:ext cx="198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8DCC3-331E-4D6A-9FCA-29D129ADE6F6}" type="slidenum">
              <a:rPr lang="en-US"/>
              <a:pPr>
                <a:defRPr/>
              </a:pPr>
              <a:t>2</a:t>
            </a:fld>
            <a:endParaRPr lang="en-US"/>
          </a:p>
        </p:txBody>
      </p:sp>
      <p:pic>
        <p:nvPicPr>
          <p:cNvPr id="307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"/>
            <a:ext cx="7162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162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44" dirty="0" smtClean="0"/>
              <a:t>Revised </a:t>
            </a:r>
            <a:r>
              <a:rPr lang="en-US" sz="4444" dirty="0" err="1" smtClean="0"/>
              <a:t>McGeer</a:t>
            </a:r>
            <a:r>
              <a:rPr lang="en-US" sz="4444" dirty="0" smtClean="0"/>
              <a:t/>
            </a:r>
            <a:br>
              <a:rPr lang="en-US" sz="4444" dirty="0" smtClean="0"/>
            </a:br>
            <a:r>
              <a:rPr lang="en-US" sz="4444" dirty="0" smtClean="0"/>
              <a:t>Resident Without Indwelling Catheter 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23304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(A) Clinical (At least one of the following must be met)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(B) Lab (At least one of the following must be met) </a:t>
                      </a:r>
                    </a:p>
                  </a:txBody>
                  <a:tcPr marT="45713" marB="45713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Either of the following: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☐     Acute dysuria or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☐     Acute pain, swelling or tenderness of testes, epididymis or prostate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  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1.  VOIDED SPECIMEN: POSITIVE URINE CULTURE (</a:t>
                      </a:r>
                      <a:r>
                        <a:rPr kumimoji="0" lang="en-US" sz="12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&gt;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 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 CFU/ML) NO MORE THAN 2 ORGANISMS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3" marB="45713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173672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  If either FEVER or LEUKOCYTOSIS present need to include ONE or more of the following: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□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     Acute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costovertebral angle pain or tenderness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□     Suprapubic pain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□     Gross hematuria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□     New or marked increase in incontinence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□     New or marked increase in urgency 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□     New or marked increase frequency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2.  STRAIGHT CATH SPECIMEN: POSITIVE URINE CULTURE (</a:t>
                      </a:r>
                      <a:r>
                        <a:rPr kumimoji="0" lang="en-US" sz="12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&gt;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 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 CFU/ML) ANY NUMBER OF ORGANISMS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3" marB="45713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 3.    If neither FEVER or LEUKOCYTOSIS present INCLUDE TWO or more of the ABOVE.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                               Infect Control Hosp Epidemiol 2012;33:965-977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3" marB="45713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4E2B9-CCBF-4F2E-AD77-A4F8452A9C82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Revised </a:t>
            </a:r>
            <a:r>
              <a:rPr lang="en-US" dirty="0" err="1" smtClean="0"/>
              <a:t>McGeer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Resident With Indwelling Catheter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143375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(A) CLINICAL (At least one of the following present with no alternate explanation)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(B)LAB (Must be met)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☐ Fever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☐ Positive urine culture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(</a:t>
                      </a:r>
                      <a:r>
                        <a:rPr kumimoji="0" lang="en-US" sz="12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&gt;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 10</a:t>
                      </a:r>
                      <a:r>
                        <a:rPr kumimoji="0" lang="en-U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 CFU/ML) OF ANY ORGANISM(S)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☐ Rigors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☐ New onset hypotension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☐ Either acute change in mental status or acute functional decline, with no alternate diagnosis AND leukocytosis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☐ New onset costovertebral angle pain or tenderness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☐ New onset suprapubic pain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☐ Acute pain, swelling or tenderness of the testes, epididymis or prostate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ＭＳ ゴシック"/>
                          <a:cs typeface="ＭＳ ゴシック"/>
                        </a:rPr>
                        <a:t>☐ Purulent drainage from around the catheter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                               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 Infect Control Hosp Epidemiol 2012;33:965-977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ED6B3-0F7F-483F-8508-3EEB8BB73807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Loeb Minimal Criteria 2001</a:t>
            </a:r>
            <a:br>
              <a:rPr lang="en-US" dirty="0" smtClean="0"/>
            </a:br>
            <a:r>
              <a:rPr lang="en-US" dirty="0" smtClean="0"/>
              <a:t>Initiating Antibiotics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147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 Indwelling Catheter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Acute </a:t>
            </a:r>
            <a:r>
              <a:rPr lang="en-US" dirty="0" err="1" smtClean="0"/>
              <a:t>dysuria</a:t>
            </a:r>
            <a:r>
              <a:rPr lang="en-US" dirty="0" smtClean="0"/>
              <a:t>   Or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Fever* + new or worsening (must have at least one of following)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Urgency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Frequency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err="1" smtClean="0"/>
              <a:t>Suprapubic</a:t>
            </a:r>
            <a:r>
              <a:rPr lang="en-US" dirty="0" smtClean="0"/>
              <a:t> pain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Gross </a:t>
            </a:r>
            <a:r>
              <a:rPr lang="en-US" dirty="0" err="1" smtClean="0"/>
              <a:t>hematuria</a:t>
            </a: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err="1" smtClean="0"/>
              <a:t>Costovertebral</a:t>
            </a:r>
            <a:r>
              <a:rPr lang="en-US" dirty="0" smtClean="0"/>
              <a:t> angle tenderness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Urinary incontinence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  <p:sp>
        <p:nvSpPr>
          <p:cNvPr id="6149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Chronic Indwelling Catheter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Must have at least one of the following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Fever*</a:t>
            </a:r>
          </a:p>
          <a:p>
            <a:pPr marL="342900" lvl="1" indent="-342900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New </a:t>
            </a:r>
            <a:r>
              <a:rPr lang="en-US" dirty="0" err="1" smtClean="0"/>
              <a:t>costovertebral</a:t>
            </a:r>
            <a:r>
              <a:rPr lang="en-US" dirty="0" smtClean="0"/>
              <a:t> angle tenderness</a:t>
            </a:r>
          </a:p>
          <a:p>
            <a:pPr marL="342900" lvl="1" indent="-342900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Rigors (shaking chills)</a:t>
            </a:r>
          </a:p>
          <a:p>
            <a:pPr marL="342900" lvl="1" indent="-342900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New onset delirium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*Fever &gt; 100° or 2.4° F above baseline</a:t>
            </a:r>
          </a:p>
          <a:p>
            <a:pPr lvl="4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1200" dirty="0" smtClean="0"/>
              <a:t>ICHE 2001;22:120-124</a:t>
            </a:r>
            <a:endParaRPr lang="en-US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9E124-4EE4-4FDD-87F4-1F987BF74E39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/>
            <a:r>
              <a:rPr lang="en-US" smtClean="0"/>
              <a:t>UTI Protocol: ABCs</a:t>
            </a:r>
          </a:p>
        </p:txBody>
      </p:sp>
      <p:pic>
        <p:nvPicPr>
          <p:cNvPr id="7171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5" t="13367" r="31107" b="3838"/>
          <a:stretch>
            <a:fillRect/>
          </a:stretch>
        </p:blipFill>
        <p:spPr>
          <a:xfrm>
            <a:off x="457200" y="990600"/>
            <a:ext cx="3886200" cy="536416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BC17D7-5BF1-47E0-A199-90B3EA00E8EB}" type="slidenum">
              <a:rPr lang="en-US"/>
              <a:pPr>
                <a:defRPr/>
              </a:pPr>
              <a:t>6</a:t>
            </a:fld>
            <a:endParaRPr lang="en-US"/>
          </a:p>
        </p:txBody>
      </p:sp>
      <p:pic>
        <p:nvPicPr>
          <p:cNvPr id="7173" name="Content Placeholder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21" t="13490" r="31107" b="3712"/>
          <a:stretch>
            <a:fillRect/>
          </a:stretch>
        </p:blipFill>
        <p:spPr bwMode="auto">
          <a:xfrm>
            <a:off x="4800600" y="990600"/>
            <a:ext cx="3886200" cy="536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Asymptomatic Bacteriuria (ASB)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  <a:ln>
            <a:miter lim="800000"/>
            <a:headEnd/>
            <a:tailEnd/>
          </a:ln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Laboratory diagnosis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Positive urine culture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Colony count significant (</a:t>
            </a:r>
            <a:r>
              <a:rPr lang="en-US" u="sng" dirty="0" smtClean="0"/>
              <a:t>&gt;</a:t>
            </a:r>
            <a:r>
              <a:rPr lang="en-US" dirty="0" smtClean="0"/>
              <a:t> 10⁵ </a:t>
            </a:r>
            <a:r>
              <a:rPr lang="en-US" dirty="0" err="1" smtClean="0"/>
              <a:t>cfu/mL</a:t>
            </a:r>
            <a:r>
              <a:rPr lang="en-US" dirty="0" smtClean="0"/>
              <a:t>)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Absence of symptoms</a:t>
            </a:r>
          </a:p>
          <a:p>
            <a:pPr lvl="8">
              <a:defRPr/>
            </a:pPr>
            <a:endParaRPr lang="en-US" sz="1600" dirty="0" smtClean="0"/>
          </a:p>
          <a:p>
            <a:pPr lvl="8">
              <a:buFont typeface="Arial"/>
              <a:buNone/>
              <a:defRPr/>
            </a:pPr>
            <a:r>
              <a:rPr lang="en-US" sz="1200" dirty="0" smtClean="0"/>
              <a:t>	</a:t>
            </a:r>
          </a:p>
          <a:p>
            <a:pPr lvl="8">
              <a:buFont typeface="Arial"/>
              <a:buNone/>
              <a:defRPr/>
            </a:pPr>
            <a:endParaRPr lang="en-US" sz="1200" dirty="0" smtClean="0"/>
          </a:p>
          <a:p>
            <a:pPr lvl="8">
              <a:buFont typeface="Arial"/>
              <a:buNone/>
              <a:defRPr/>
            </a:pPr>
            <a:r>
              <a:rPr lang="en-US" sz="1200" dirty="0" smtClean="0"/>
              <a:t>		</a:t>
            </a:r>
          </a:p>
          <a:p>
            <a:pPr lvl="8">
              <a:buFont typeface="Arial"/>
              <a:buNone/>
              <a:defRPr/>
            </a:pPr>
            <a:endParaRPr lang="en-US" sz="1200" dirty="0" smtClean="0"/>
          </a:p>
          <a:p>
            <a:pPr lvl="8">
              <a:buFont typeface="Arial"/>
              <a:buNone/>
              <a:defRPr/>
            </a:pPr>
            <a:r>
              <a:rPr lang="en-US" sz="1200" dirty="0" smtClean="0"/>
              <a:t>			Clinical Infectious Disease 2010;50:625-663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9AE61D-793F-4D6B-ABD7-D66533D3069B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8197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mtClean="0"/>
              <a:t>Prevalence of ASB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  <a:ln>
            <a:miter lim="800000"/>
            <a:headEnd/>
            <a:tailEnd/>
          </a:ln>
        </p:spPr>
        <p:txBody>
          <a:bodyPr rtlCol="0">
            <a:normAutofit fontScale="77500" lnSpcReduction="20000"/>
          </a:bodyPr>
          <a:lstStyle/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b="1" i="1" dirty="0" smtClean="0"/>
              <a:t>POPULATION								Prevalence  %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b="1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b="1" dirty="0" smtClean="0"/>
              <a:t>Older long-term care residents			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b="1" dirty="0" smtClean="0"/>
              <a:t>Women</a:t>
            </a:r>
            <a:r>
              <a:rPr lang="en-US" b="1" baseline="30000" dirty="0" smtClean="0"/>
              <a:t>		</a:t>
            </a:r>
            <a:r>
              <a:rPr lang="en-US" b="1" dirty="0" smtClean="0"/>
              <a:t>25-50 </a:t>
            </a:r>
            <a:endParaRPr lang="en-US" b="1" u="sng" baseline="30000" dirty="0" smtClean="0">
              <a:hlinkClick r:id="rId2"/>
            </a:endParaRP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b="1" dirty="0" smtClean="0"/>
              <a:t>Men</a:t>
            </a:r>
            <a:r>
              <a:rPr lang="en-US" b="1" baseline="30000" dirty="0"/>
              <a:t>	</a:t>
            </a:r>
            <a:r>
              <a:rPr lang="en-US" b="1" baseline="30000" dirty="0" smtClean="0"/>
              <a:t>	</a:t>
            </a:r>
            <a:r>
              <a:rPr lang="en-US" b="1" dirty="0" smtClean="0"/>
              <a:t>15-40</a:t>
            </a:r>
            <a:endParaRPr lang="en-US" b="1" u="sng" baseline="30000" dirty="0" smtClean="0">
              <a:hlinkClick r:id="rId2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b="1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b="1" dirty="0" smtClean="0"/>
              <a:t>Patients with an indwelling catheter			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b="1" dirty="0" smtClean="0"/>
              <a:t>Short-term	9-23</a:t>
            </a:r>
            <a:endParaRPr lang="en-US" b="1" u="sng" baseline="30000" dirty="0" smtClean="0">
              <a:hlinkClick r:id="rId2"/>
            </a:endParaRP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b="1" dirty="0" smtClean="0"/>
              <a:t>Long-term	100</a:t>
            </a:r>
            <a:endParaRPr lang="en-US" u="sng" baseline="30000" dirty="0" smtClean="0">
              <a:hlinkClick r:id="rId2"/>
            </a:endParaRPr>
          </a:p>
          <a:p>
            <a:pPr lvl="8">
              <a:buFont typeface="Arial"/>
              <a:buNone/>
              <a:defRPr/>
            </a:pPr>
            <a:r>
              <a:rPr lang="en-US" dirty="0" smtClean="0"/>
              <a:t>                                                                                  </a:t>
            </a:r>
          </a:p>
          <a:p>
            <a:pPr lvl="8">
              <a:buFont typeface="Arial"/>
              <a:buNone/>
              <a:defRPr/>
            </a:pPr>
            <a:r>
              <a:rPr lang="en-US" dirty="0" smtClean="0"/>
              <a:t>				</a:t>
            </a:r>
          </a:p>
          <a:p>
            <a:pPr lvl="8">
              <a:buFont typeface="Arial"/>
              <a:buNone/>
              <a:defRPr/>
            </a:pPr>
            <a:r>
              <a:rPr lang="en-US" dirty="0" smtClean="0"/>
              <a:t>					CID2005;40:643-654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D9CDB-4D09-4988-9164-CF19B4648BD5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9221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/>
        <p:txBody>
          <a:bodyPr lIns="88896" tIns="50798" rIns="88896" bIns="50798"/>
          <a:lstStyle/>
          <a:p>
            <a:pPr defTabSz="455613" eaLnBrk="1" hangingPunct="1"/>
            <a:r>
              <a:rPr lang="en-US" sz="3400" smtClean="0">
                <a:latin typeface="Helvetica" pitchFamily="34" charset="0"/>
                <a:ea typeface="Helvetica" pitchFamily="34" charset="0"/>
                <a:cs typeface="Helvetica" pitchFamily="34" charset="0"/>
                <a:sym typeface="Helvetica" pitchFamily="34" charset="0"/>
              </a:rPr>
              <a:t>Change in Mental Status ≠ Symptomatic Urinary Tract Infection</a:t>
            </a:r>
            <a:endParaRPr lang="en-US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180013"/>
          </a:xfrm>
        </p:spPr>
        <p:txBody>
          <a:bodyPr lIns="88896" tIns="50798" rIns="88896" bIns="50798" rtlCol="0">
            <a:normAutofit/>
          </a:bodyPr>
          <a:lstStyle/>
          <a:p>
            <a:pPr marL="0" indent="0" defTabSz="455613" eaLnBrk="1" fontAlgn="auto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endParaRPr lang="en-US" sz="2200" dirty="0" smtClean="0">
              <a:latin typeface="Helvetica" pitchFamily="34" charset="0"/>
              <a:ea typeface="Helvetica" pitchFamily="34" charset="0"/>
              <a:cs typeface="Helvetica" pitchFamily="34" charset="0"/>
              <a:sym typeface="Helvetica" pitchFamily="34" charset="0"/>
            </a:endParaRPr>
          </a:p>
          <a:p>
            <a:pPr marL="0" indent="0" defTabSz="455613" eaLnBrk="1" fontAlgn="auto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en-US" sz="2200" dirty="0" smtClean="0">
                <a:latin typeface="Helvetica" pitchFamily="34" charset="0"/>
                <a:ea typeface="Helvetica" pitchFamily="34" charset="0"/>
                <a:cs typeface="Helvetica" pitchFamily="34" charset="0"/>
                <a:sym typeface="Helvetica" pitchFamily="34" charset="0"/>
              </a:rPr>
              <a:t>LTCF residents with cognitive impairment are more likely to have ASB (no symptoms, positive urine culture).</a:t>
            </a:r>
          </a:p>
          <a:p>
            <a:pPr marL="0" indent="0" defTabSz="455613" eaLnBrk="1" fontAlgn="auto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200" dirty="0" smtClean="0">
              <a:latin typeface="Helvetica" pitchFamily="34" charset="0"/>
              <a:ea typeface="Helvetica" pitchFamily="34" charset="0"/>
              <a:cs typeface="Helvetica" pitchFamily="34" charset="0"/>
              <a:sym typeface="Helvetica" pitchFamily="34" charset="0"/>
            </a:endParaRPr>
          </a:p>
          <a:p>
            <a:pPr marL="0" indent="0" defTabSz="455613" eaLnBrk="1" fontAlgn="auto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200" dirty="0" smtClean="0">
              <a:latin typeface="Helvetica" pitchFamily="34" charset="0"/>
              <a:ea typeface="Helvetica" pitchFamily="34" charset="0"/>
              <a:cs typeface="Helvetica" pitchFamily="34" charset="0"/>
              <a:sym typeface="Helvetica" pitchFamily="34" charset="0"/>
            </a:endParaRPr>
          </a:p>
          <a:p>
            <a:pPr marL="0" indent="0" defTabSz="455613" eaLnBrk="1" fontAlgn="auto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en-US" sz="2200" dirty="0" smtClean="0">
                <a:latin typeface="Helvetica" pitchFamily="34" charset="0"/>
                <a:ea typeface="Helvetica" pitchFamily="34" charset="0"/>
                <a:cs typeface="Helvetica" pitchFamily="34" charset="0"/>
                <a:sym typeface="Helvetica" pitchFamily="34" charset="0"/>
              </a:rPr>
              <a:t>LTCF residents with cognitive impairment are more vulnerable to changes in mental status with any new problem. </a:t>
            </a:r>
          </a:p>
          <a:p>
            <a:pPr marL="0" indent="0" defTabSz="455613" eaLnBrk="1" fontAlgn="auto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 smtClean="0">
                <a:latin typeface="Helvetica" pitchFamily="34" charset="0"/>
                <a:ea typeface="Helvetica" pitchFamily="34" charset="0"/>
                <a:cs typeface="Helvetica" pitchFamily="34" charset="0"/>
                <a:sym typeface="Helvetica" pitchFamily="34" charset="0"/>
              </a:rPr>
              <a:t>    </a:t>
            </a:r>
          </a:p>
          <a:p>
            <a:pPr marL="0" indent="0" defTabSz="455613" eaLnBrk="1" fontAlgn="auto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200" dirty="0" smtClean="0">
              <a:latin typeface="Helvetica" pitchFamily="34" charset="0"/>
              <a:ea typeface="Helvetica" pitchFamily="34" charset="0"/>
              <a:cs typeface="Helvetica" pitchFamily="34" charset="0"/>
              <a:sym typeface="Helvetica" pitchFamily="34" charset="0"/>
            </a:endParaRPr>
          </a:p>
          <a:p>
            <a:pPr marL="0" indent="0" defTabSz="455613" eaLnBrk="1" fontAlgn="auto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en-US" sz="2200" dirty="0" smtClean="0">
                <a:latin typeface="Helvetica" pitchFamily="34" charset="0"/>
                <a:ea typeface="Helvetica" pitchFamily="34" charset="0"/>
                <a:cs typeface="Helvetica" pitchFamily="34" charset="0"/>
                <a:sym typeface="Helvetica" pitchFamily="34" charset="0"/>
              </a:rPr>
              <a:t>THEREFORE, resident with cognitive impairment and change in mental status</a:t>
            </a:r>
          </a:p>
          <a:p>
            <a:pPr marL="322262" lvl="1" indent="0" defTabSz="455613" eaLnBrk="1" fontAlgn="auto" hangingPunct="1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en-US" sz="1900" dirty="0" smtClean="0">
                <a:latin typeface="Helvetica" pitchFamily="34" charset="0"/>
                <a:ea typeface="Helvetica" pitchFamily="34" charset="0"/>
                <a:cs typeface="Helvetica" pitchFamily="34" charset="0"/>
                <a:sym typeface="Helvetica" pitchFamily="34" charset="0"/>
              </a:rPr>
              <a:t>MORE LIKELY to have a positive urine culture, </a:t>
            </a:r>
          </a:p>
          <a:p>
            <a:pPr marL="322262" lvl="1" indent="0" defTabSz="455613" eaLnBrk="1" fontAlgn="auto" hangingPunct="1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en-US" sz="1900" dirty="0" smtClean="0">
                <a:latin typeface="Helvetica" pitchFamily="34" charset="0"/>
                <a:ea typeface="Helvetica" pitchFamily="34" charset="0"/>
                <a:cs typeface="Helvetica" pitchFamily="34" charset="0"/>
                <a:sym typeface="Helvetica" pitchFamily="34" charset="0"/>
              </a:rPr>
              <a:t>Independent of whether infection is the cause of clinical decline,</a:t>
            </a:r>
          </a:p>
          <a:p>
            <a:pPr marL="322262" lvl="1" indent="0" defTabSz="455613" eaLnBrk="1" fontAlgn="auto" hangingPunct="1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en-US" sz="1900" dirty="0" smtClean="0">
                <a:latin typeface="Helvetica" pitchFamily="34" charset="0"/>
                <a:ea typeface="Helvetica" pitchFamily="34" charset="0"/>
                <a:cs typeface="Helvetica" pitchFamily="34" charset="0"/>
                <a:sym typeface="Helvetica" pitchFamily="34" charset="0"/>
              </a:rPr>
              <a:t>OR if infection is present, whether urinary tract is the source.	</a:t>
            </a:r>
          </a:p>
          <a:p>
            <a:pPr marL="169863" indent="-169863" defTabSz="455613" eaLnBrk="1" fontAlgn="auto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 smtClean="0">
                <a:latin typeface="Helvetica" pitchFamily="34" charset="0"/>
                <a:ea typeface="Helvetica" pitchFamily="34" charset="0"/>
                <a:cs typeface="Helvetica" pitchFamily="34" charset="0"/>
                <a:sym typeface="Helvetica" pitchFamily="34" charset="0"/>
              </a:rPr>
              <a:t>		</a:t>
            </a:r>
          </a:p>
          <a:p>
            <a:pPr marL="1398588" lvl="4" indent="-112713" defTabSz="455613" eaLnBrk="1" fontAlgn="auto" hangingPunct="1">
              <a:lnSpc>
                <a:spcPct val="80000"/>
              </a:lnSpc>
              <a:spcBef>
                <a:spcPts val="213"/>
              </a:spcBef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en-US" sz="1300" dirty="0" smtClean="0">
                <a:latin typeface="Helvetica" pitchFamily="34" charset="0"/>
                <a:ea typeface="Helvetica" pitchFamily="34" charset="0"/>
                <a:cs typeface="Helvetica" pitchFamily="34" charset="0"/>
                <a:sym typeface="Helvetica" pitchFamily="34" charset="0"/>
              </a:rPr>
              <a:t>                                                             </a:t>
            </a:r>
          </a:p>
          <a:p>
            <a:pPr marL="1398588" lvl="4" indent="-112713" defTabSz="455613" eaLnBrk="1" fontAlgn="auto" hangingPunct="1">
              <a:lnSpc>
                <a:spcPct val="80000"/>
              </a:lnSpc>
              <a:spcBef>
                <a:spcPts val="213"/>
              </a:spcBef>
              <a:spcAft>
                <a:spcPts val="0"/>
              </a:spcAft>
              <a:buClr>
                <a:srgbClr val="FFFF00"/>
              </a:buClr>
              <a:buFont typeface="Arial" pitchFamily="34" charset="0"/>
              <a:buNone/>
              <a:defRPr/>
            </a:pPr>
            <a:r>
              <a:rPr lang="en-US" sz="1300" dirty="0" smtClean="0">
                <a:latin typeface="Helvetica" pitchFamily="34" charset="0"/>
                <a:ea typeface="Helvetica" pitchFamily="34" charset="0"/>
                <a:cs typeface="Helvetica" pitchFamily="34" charset="0"/>
                <a:sym typeface="Helvetica" pitchFamily="34" charset="0"/>
              </a:rPr>
              <a:t>                                                   JAGS 2009 57:1113-1114</a:t>
            </a:r>
          </a:p>
          <a:p>
            <a:pPr marL="1398588" lvl="4" indent="-112713" defTabSz="455613" eaLnBrk="1" fontAlgn="auto" hangingPunct="1">
              <a:lnSpc>
                <a:spcPct val="80000"/>
              </a:lnSpc>
              <a:spcBef>
                <a:spcPts val="213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300" dirty="0" smtClean="0">
              <a:solidFill>
                <a:srgbClr val="FFFF00"/>
              </a:solidFill>
              <a:latin typeface="Helvetica" pitchFamily="34" charset="0"/>
              <a:ea typeface="Helvetica" pitchFamily="34" charset="0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32C4A-7303-46FA-9B96-0E1A5B4556C1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0245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Change in Mental Status</a:t>
            </a:r>
            <a:br>
              <a:rPr lang="en-US" sz="3200" smtClean="0"/>
            </a:br>
            <a:r>
              <a:rPr lang="en-US" sz="3200" smtClean="0"/>
              <a:t>in Dementia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 rtlCol="0">
            <a:normAutofit fontScale="4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7000" dirty="0" smtClean="0"/>
              <a:t>Acute change in cognition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sz="7000" dirty="0" smtClean="0"/>
              <a:t>Confusion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7000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7000" dirty="0" smtClean="0"/>
              <a:t>Acute change in behavior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sz="7000" dirty="0" smtClean="0"/>
              <a:t>Aggression or agitation (verbal or physical)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sz="7000" dirty="0" smtClean="0"/>
              <a:t>Resistance to care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sz="7000" dirty="0" smtClean="0"/>
              <a:t>Hallucinations 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sz="7000" dirty="0" smtClean="0"/>
              <a:t>Delusions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sz="7000" dirty="0" smtClean="0"/>
              <a:t>Lethargy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7000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7000" dirty="0" smtClean="0"/>
              <a:t>Acute change in function (activities of daily living)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7F8ECD-72E1-49CB-8865-40021385AD2E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642938" y="3048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Acute Change in Mental Status:</a:t>
            </a:r>
            <a:br>
              <a:rPr lang="en-US" dirty="0" smtClean="0"/>
            </a:br>
            <a:r>
              <a:rPr lang="en-US" dirty="0" smtClean="0"/>
              <a:t>Confusion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38" y="1676400"/>
            <a:ext cx="7772400" cy="44958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 dirty="0" smtClean="0"/>
              <a:t>DELIRIUM: Acute change in mental status from baseline with acute onset</a:t>
            </a:r>
          </a:p>
          <a:p>
            <a:pPr marL="514350" indent="-51435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800" dirty="0" smtClean="0"/>
              <a:t>Fluctuating course</a:t>
            </a:r>
          </a:p>
          <a:p>
            <a:pPr marL="514350" indent="-51435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800" dirty="0" smtClean="0"/>
              <a:t>Inattention  		  </a:t>
            </a:r>
            <a:r>
              <a:rPr lang="en-US" sz="2800" b="1" dirty="0" smtClean="0"/>
              <a:t>AND</a:t>
            </a:r>
          </a:p>
          <a:p>
            <a:pPr marL="514350" indent="-51435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800" dirty="0" smtClean="0"/>
              <a:t>Disorganized </a:t>
            </a:r>
            <a:r>
              <a:rPr lang="en-US" sz="2800" smtClean="0"/>
              <a:t>thinking   </a:t>
            </a:r>
            <a:r>
              <a:rPr lang="en-US" sz="2800" b="1" smtClean="0"/>
              <a:t>OR</a:t>
            </a:r>
            <a:endParaRPr lang="en-US" sz="2800" b="1" dirty="0" smtClean="0"/>
          </a:p>
          <a:p>
            <a:pPr marL="514350" indent="-51435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800" dirty="0" smtClean="0"/>
              <a:t>Altered level of consciousness.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 dirty="0" smtClean="0"/>
              <a:t>									</a:t>
            </a:r>
            <a:r>
              <a:rPr lang="en-US" sz="1600" dirty="0" err="1" smtClean="0"/>
              <a:t>McGeer</a:t>
            </a:r>
            <a:r>
              <a:rPr lang="en-US" sz="1600" dirty="0" smtClean="0"/>
              <a:t> Revised 2012</a:t>
            </a:r>
            <a:endParaRPr lang="en-US" sz="1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452896-F3C0-45E6-A70F-6B94CEB280C3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2293" name="Line 4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642938" y="3048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Confusion Assessment Method Criteria</a:t>
            </a:r>
            <a:br>
              <a:rPr lang="en-US" sz="4000" dirty="0" smtClean="0"/>
            </a:br>
            <a:endParaRPr lang="en-US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38" y="1219200"/>
            <a:ext cx="7772400" cy="5029200"/>
          </a:xfrm>
        </p:spPr>
        <p:txBody>
          <a:bodyPr rtlCol="0">
            <a:normAutofit fontScale="7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 dirty="0" smtClean="0"/>
              <a:t>Acute change in resident’s mental status from baseline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800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b="1" dirty="0" smtClean="0"/>
              <a:t>Fluctuating Behavior</a:t>
            </a:r>
            <a:endParaRPr lang="en-US" sz="2800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sz="2400" dirty="0" smtClean="0"/>
              <a:t>Coming and going or changing in severity during the assessment.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b="1" dirty="0" smtClean="0"/>
              <a:t>Inattention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sz="2400" dirty="0" smtClean="0"/>
              <a:t>Difficulty focusing attention (e.g., unable to keep track of discussion or easily distracted).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b="1" dirty="0" smtClean="0"/>
              <a:t>Disorganized thinking</a:t>
            </a:r>
            <a:r>
              <a:rPr lang="en-US" sz="2800" dirty="0" smtClean="0"/>
              <a:t> 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sz="2400" dirty="0" smtClean="0"/>
              <a:t>Thinking is incoherent (e.g., rambling conversation, unclear flow of ideas, unpredictable switches in subject).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b="1" dirty="0" smtClean="0"/>
              <a:t>Altered level of consciousness</a:t>
            </a:r>
            <a:r>
              <a:rPr lang="en-US" sz="2800" dirty="0" smtClean="0"/>
              <a:t> 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sz="2400" dirty="0" smtClean="0"/>
              <a:t>Level of consciousness is described as different from baseline (e.g., </a:t>
            </a:r>
            <a:r>
              <a:rPr lang="en-US" sz="2400" dirty="0" err="1" smtClean="0"/>
              <a:t>hyperalert</a:t>
            </a:r>
            <a:r>
              <a:rPr lang="en-US" sz="2400" dirty="0" smtClean="0"/>
              <a:t>, sleepy, drowsy, difficult to arouse, nonresponsive).</a:t>
            </a:r>
          </a:p>
          <a:p>
            <a:pPr lvl="2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2000" dirty="0" smtClean="0"/>
          </a:p>
          <a:p>
            <a:pPr lvl="2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000" dirty="0" smtClean="0"/>
              <a:t>										</a:t>
            </a:r>
            <a:r>
              <a:rPr lang="en-US" sz="2000" dirty="0" err="1" smtClean="0"/>
              <a:t>McGeer</a:t>
            </a:r>
            <a:r>
              <a:rPr lang="en-US" sz="2000" dirty="0" smtClean="0"/>
              <a:t> Revised 2012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3B2CFB-CA1B-4B32-B9A5-67A3C6119155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smtClean="0"/>
              <a:t>Course of Subsyndromal Delirium </a:t>
            </a:r>
            <a:br>
              <a:rPr lang="en-US" sz="3600" smtClean="0"/>
            </a:br>
            <a:r>
              <a:rPr lang="en-US" sz="3600" smtClean="0"/>
              <a:t>Long Term Care Residents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There may be a continuum between no delirium and full delirium characterized by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Increasing number of symptoms 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Increasing duration of episodes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									</a:t>
            </a:r>
            <a:r>
              <a:rPr lang="en-US" sz="1600" dirty="0" smtClean="0"/>
              <a:t>Am J Geri Psych March 2013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FB0CE2-9F81-49FF-9E8B-F8D8D0FC7985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4341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Acute Change in Mental Status:</a:t>
            </a:r>
            <a:br>
              <a:rPr lang="en-US" dirty="0" smtClean="0"/>
            </a:br>
            <a:r>
              <a:rPr lang="en-US" dirty="0" smtClean="0"/>
              <a:t>Behavioral Problems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Agitation </a:t>
            </a:r>
          </a:p>
          <a:p>
            <a:pPr eaLnBrk="1" hangingPunct="1"/>
            <a:r>
              <a:rPr lang="en-US" smtClean="0"/>
              <a:t>Anxiety</a:t>
            </a:r>
          </a:p>
          <a:p>
            <a:pPr eaLnBrk="1" hangingPunct="1"/>
            <a:r>
              <a:rPr lang="en-US" smtClean="0"/>
              <a:t>Resistance to care</a:t>
            </a:r>
          </a:p>
          <a:p>
            <a:pPr eaLnBrk="1" hangingPunct="1"/>
            <a:r>
              <a:rPr lang="en-US" smtClean="0"/>
              <a:t>Disinhibited behaviors</a:t>
            </a:r>
          </a:p>
          <a:p>
            <a:pPr eaLnBrk="1" hangingPunct="1"/>
            <a:r>
              <a:rPr lang="en-US" smtClean="0"/>
              <a:t>Depression</a:t>
            </a:r>
          </a:p>
          <a:p>
            <a:pPr eaLnBrk="1" hangingPunct="1"/>
            <a:r>
              <a:rPr lang="en-US" smtClean="0"/>
              <a:t>Hallucinations </a:t>
            </a:r>
          </a:p>
          <a:p>
            <a:pPr eaLnBrk="1" hangingPunct="1"/>
            <a:r>
              <a:rPr lang="en-US" smtClean="0"/>
              <a:t>Delusions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0D52EE-B1EB-4752-BF28-215C7B4C779A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5365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Acute Change in Mental Status:</a:t>
            </a:r>
            <a:br>
              <a:rPr lang="en-US" dirty="0" smtClean="0"/>
            </a:br>
            <a:r>
              <a:rPr lang="en-US" dirty="0" smtClean="0"/>
              <a:t>Behavioral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 rtlCol="0"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5100" b="1" dirty="0" smtClean="0"/>
              <a:t>Alzheimer's disease</a:t>
            </a:r>
            <a:endParaRPr lang="en-US" sz="5100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Apathy, agitation, anxiety,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Depression, irritability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5100" b="1" dirty="0" smtClean="0"/>
              <a:t>Dementia with </a:t>
            </a:r>
            <a:r>
              <a:rPr lang="en-US" sz="5100" b="1" dirty="0" err="1" smtClean="0"/>
              <a:t>Lewy</a:t>
            </a:r>
            <a:r>
              <a:rPr lang="en-US" sz="5100" b="1" dirty="0" smtClean="0"/>
              <a:t> bodies</a:t>
            </a:r>
            <a:endParaRPr lang="en-US" sz="5100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Visual hallucinations, delusions, depression, REM sleep behavior disorder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5100" b="1" dirty="0" smtClean="0"/>
              <a:t>Vascular dementia</a:t>
            </a:r>
            <a:endParaRPr lang="en-US" sz="5100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Apathy, depression, delusions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5100" b="1" dirty="0" smtClean="0"/>
              <a:t>Dementia associated with Parkinson's disease</a:t>
            </a:r>
            <a:endParaRPr lang="en-US" sz="5100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Visual hallucinations, delusions, depression, REM sleep behavior disorder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5100" b="1" dirty="0" err="1" smtClean="0"/>
              <a:t>Frontotemporal</a:t>
            </a:r>
            <a:r>
              <a:rPr lang="en-US" sz="5100" b="1" dirty="0" smtClean="0"/>
              <a:t> dementia</a:t>
            </a:r>
            <a:endParaRPr lang="en-US" sz="5100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Apathy, </a:t>
            </a:r>
            <a:r>
              <a:rPr lang="en-US" dirty="0" err="1" smtClean="0"/>
              <a:t>disinhibition</a:t>
            </a:r>
            <a:r>
              <a:rPr lang="en-US" dirty="0" smtClean="0"/>
              <a:t>, elation, repetitive behaviors, appetite or eating changes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5100" b="1" dirty="0" smtClean="0"/>
              <a:t>Progressive </a:t>
            </a:r>
            <a:r>
              <a:rPr lang="en-US" sz="5100" b="1" dirty="0" err="1" smtClean="0"/>
              <a:t>supranuclear</a:t>
            </a:r>
            <a:r>
              <a:rPr lang="en-US" sz="5100" b="1" dirty="0" smtClean="0"/>
              <a:t> palsy</a:t>
            </a:r>
            <a:endParaRPr lang="en-US" sz="5100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Apathy, </a:t>
            </a:r>
            <a:r>
              <a:rPr lang="en-US" dirty="0" err="1" smtClean="0"/>
              <a:t>disinhibition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5100" b="1" dirty="0" err="1" smtClean="0"/>
              <a:t>Corticobasal</a:t>
            </a:r>
            <a:r>
              <a:rPr lang="en-US" sz="5100" b="1" dirty="0" smtClean="0"/>
              <a:t> degeneration</a:t>
            </a:r>
            <a:endParaRPr lang="en-US" sz="5100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Depression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										Lancet Neurology November 2005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CE610-DBE1-4857-9A00-403E922DCAB6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635000"/>
            <a:ext cx="42545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635000" y="4064000"/>
            <a:ext cx="7620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1000"/>
              <a:t>The influence of regional pathologies on neuropsychiatric symptom formation</a:t>
            </a:r>
          </a:p>
          <a:p>
            <a:pPr eaLnBrk="1" hangingPunct="1"/>
            <a:endParaRPr lang="en-US" sz="1000"/>
          </a:p>
          <a:p>
            <a:pPr eaLnBrk="1" hangingPunct="1"/>
            <a:r>
              <a:rPr lang="en-US" sz="1000"/>
              <a:t>Top: apathy and behavioural disinhibition in Alzheimer's disease are associated with reduced frontal lobe activity.</a:t>
            </a:r>
          </a:p>
          <a:p>
            <a:pPr eaLnBrk="1" hangingPunct="1"/>
            <a:endParaRPr lang="en-US" sz="1000"/>
          </a:p>
          <a:p>
            <a:pPr eaLnBrk="1" hangingPunct="1"/>
            <a:r>
              <a:rPr lang="en-US" sz="1000"/>
              <a:t> Bottom: visual hallucinations and misidentification syndromes in DLB are by contrast, probably generated by reductions in posterior visual cortical activity.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35000" y="4889500"/>
            <a:ext cx="7620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1000"/>
          </a:p>
          <a:p>
            <a:pPr eaLnBrk="1" hangingPunct="1"/>
            <a:r>
              <a:rPr lang="en-US" sz="1000"/>
              <a:t>Ian  McKeith , Jeffrey  Cummings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35000" y="5270500"/>
            <a:ext cx="7620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1000" b="1"/>
              <a:t>Behavioural changes and psychological symptoms in dementia disorders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35000" y="5651500"/>
            <a:ext cx="7620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1000"/>
              <a:t>The Lancet Neurology Volume 4, Issue 11 2005 735 - 742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37E6A7-CE5C-4E04-B33F-2692D9E849BB}" type="slidenum">
              <a:rPr lang="en-US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92150" y="220663"/>
            <a:ext cx="7773988" cy="1643062"/>
          </a:xfrm>
        </p:spPr>
        <p:txBody>
          <a:bodyPr/>
          <a:lstStyle/>
          <a:p>
            <a:pPr eaLnBrk="1" hangingPunct="1"/>
            <a:r>
              <a:rPr lang="en-US" sz="3200" b="1" smtClean="0">
                <a:ea typeface="ＭＳ Ｐゴシック"/>
                <a:cs typeface="ＭＳ Ｐゴシック"/>
              </a:rPr>
              <a:t>Dementia with Lewy Bodies</a:t>
            </a:r>
            <a:endParaRPr lang="en-US" sz="3200" smtClean="0">
              <a:ea typeface="ＭＳ Ｐゴシック"/>
              <a:cs typeface="ＭＳ Ｐゴシック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93825"/>
            <a:ext cx="7772400" cy="4854575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CORE FEATURES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Fluctuating cognition with pronounced variations in attention and alertness 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Recurrent visual hallucinations that are typically well formed and detailed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Spontaneous features of parkinsonism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SUGGESTIVE FEATURE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REM sleep behavior disorder 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1200" dirty="0" smtClean="0">
              <a:ea typeface="ＭＳ Ｐゴシック" pitchFamily="34" charset="-128"/>
            </a:endParaRPr>
          </a:p>
          <a:p>
            <a:pPr algn="ctr"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1200" dirty="0" smtClean="0">
              <a:ea typeface="ＭＳ Ｐゴシック" pitchFamily="34" charset="-128"/>
            </a:endParaRPr>
          </a:p>
          <a:p>
            <a:pPr algn="ctr"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1200" dirty="0" smtClean="0">
              <a:ea typeface="ＭＳ Ｐゴシック" pitchFamily="34" charset="-128"/>
            </a:endParaRPr>
          </a:p>
          <a:p>
            <a:pPr algn="ctr"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1200" dirty="0" smtClean="0">
              <a:ea typeface="ＭＳ Ｐゴシック" pitchFamily="34" charset="-128"/>
            </a:endParaRPr>
          </a:p>
          <a:p>
            <a:pPr algn="ctr"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1200" dirty="0" smtClean="0">
              <a:ea typeface="ＭＳ Ｐゴシック" pitchFamily="34" charset="-128"/>
            </a:endParaRPr>
          </a:p>
          <a:p>
            <a:pPr algn="ctr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1200" dirty="0" err="1" smtClean="0">
                <a:ea typeface="ＭＳ Ｐゴシック" pitchFamily="34" charset="-128"/>
              </a:rPr>
              <a:t>McKeith</a:t>
            </a:r>
            <a:r>
              <a:rPr lang="en-US" sz="1200" dirty="0" smtClean="0">
                <a:ea typeface="ＭＳ Ｐゴシック" pitchFamily="34" charset="-128"/>
              </a:rPr>
              <a:t> IG,  Dickson DW, Lowe J, et al.  Diagnosis and management of dementia with </a:t>
            </a:r>
            <a:r>
              <a:rPr lang="en-US" sz="1200" dirty="0" err="1" smtClean="0">
                <a:ea typeface="ＭＳ Ｐゴシック" pitchFamily="34" charset="-128"/>
              </a:rPr>
              <a:t>Lewy</a:t>
            </a:r>
            <a:r>
              <a:rPr lang="en-US" sz="1200" dirty="0" smtClean="0">
                <a:ea typeface="ＭＳ Ｐゴシック" pitchFamily="34" charset="-128"/>
              </a:rPr>
              <a:t> bodies: Third report of the DLB  consortium. Neurology 2005;65:1863-1872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4400" dirty="0" smtClean="0">
              <a:ea typeface="ＭＳ Ｐゴシック" pitchFamily="34" charset="-128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D9FD13-0A43-44C6-A6FE-BC7D7C111B9D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18437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85800" y="220663"/>
            <a:ext cx="7772400" cy="8604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Frontotemporal Dementia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21C0C0-ADDE-4647-ACB7-D4E1361A0D80}" type="slidenum">
              <a:rPr lang="en-US"/>
              <a:pPr>
                <a:defRPr/>
              </a:pPr>
              <a:t>18</a:t>
            </a:fld>
            <a:endParaRPr lang="en-US"/>
          </a:p>
        </p:txBody>
      </p:sp>
      <p:pic>
        <p:nvPicPr>
          <p:cNvPr id="19461" name="Picture 3" descr="f07-04-97814160359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88" y="1003300"/>
            <a:ext cx="5057775" cy="547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FDG PET Imaging</a:t>
            </a:r>
          </a:p>
        </p:txBody>
      </p:sp>
      <p:pic>
        <p:nvPicPr>
          <p:cNvPr id="20483" name="Content Placeholder 3" descr="alzheimers_pick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981200"/>
            <a:ext cx="8305800" cy="396240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71A420-D89E-4A3D-9859-1C4EAF49A64A}" type="slidenum">
              <a:rPr lang="en-US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85800" y="220663"/>
            <a:ext cx="7772400" cy="938212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Vascular Dementia Subtypes</a:t>
            </a:r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>
          <a:xfrm>
            <a:off x="685512" y="1159581"/>
            <a:ext cx="7772977" cy="4936781"/>
          </a:xfrm>
          <a:ln>
            <a:miter lim="800000"/>
            <a:headEnd/>
            <a:tailEnd/>
          </a:ln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err="1" smtClean="0"/>
              <a:t>Subcortical</a:t>
            </a:r>
            <a:r>
              <a:rPr lang="en-US" dirty="0" smtClean="0"/>
              <a:t> ischemic COMMON FORM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Caused by </a:t>
            </a:r>
            <a:r>
              <a:rPr lang="en-US" dirty="0" err="1" smtClean="0"/>
              <a:t>lacunes</a:t>
            </a:r>
            <a:r>
              <a:rPr lang="en-US" dirty="0" smtClean="0"/>
              <a:t> and white matter ischemia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Often involves specific prefrontal </a:t>
            </a:r>
            <a:r>
              <a:rPr lang="en-US" dirty="0" err="1" smtClean="0"/>
              <a:t>subcortical</a:t>
            </a:r>
            <a:r>
              <a:rPr lang="en-US" dirty="0" smtClean="0"/>
              <a:t> circuits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Clinically  </a:t>
            </a:r>
          </a:p>
          <a:p>
            <a:pPr lvl="2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Executive dysfunction</a:t>
            </a:r>
          </a:p>
          <a:p>
            <a:pPr lvl="2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Memory deficits less severe than in AD</a:t>
            </a:r>
          </a:p>
          <a:p>
            <a:pPr lvl="2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Behavioral changes include depression, personality changes, labile emotionality</a:t>
            </a:r>
          </a:p>
          <a:p>
            <a:pPr lvl="2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Onset slow and subtle</a:t>
            </a:r>
          </a:p>
          <a:p>
            <a:pPr lvl="2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May see gait disorder, urinary urgency, psychomotor slowing</a:t>
            </a:r>
          </a:p>
          <a:p>
            <a:pPr lvl="8">
              <a:buFontTx/>
              <a:buNone/>
              <a:defRPr/>
            </a:pPr>
            <a:r>
              <a:rPr lang="en-US" dirty="0" smtClean="0"/>
              <a:t>Stroke 2004;35:1010-1017</a:t>
            </a:r>
          </a:p>
          <a:p>
            <a:pPr lvl="8"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A0410F-D6AF-4275-BB8B-F2274CA08CC2}" type="slidenum">
              <a:rPr lang="en-US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Functional Changes 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B26254-833C-4DC8-B0E9-2F7FB2AF7A6D}" type="slidenum">
              <a:rPr lang="en-US"/>
              <a:pPr>
                <a:defRPr/>
              </a:pPr>
              <a:t>21</a:t>
            </a:fld>
            <a:endParaRPr lang="en-US"/>
          </a:p>
        </p:txBody>
      </p:sp>
      <p:pic>
        <p:nvPicPr>
          <p:cNvPr id="22533" name="Picture 2" descr="C:\Users\kandel\Desktop\DGI-Ill_5.4_Fas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63" y="1600200"/>
            <a:ext cx="5583237" cy="49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smtClean="0"/>
              <a:t>Don’t Forget…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pitchFamily="34" charset="0"/>
              <a:buNone/>
            </a:pPr>
            <a:r>
              <a:rPr lang="en-US" smtClean="0"/>
              <a:t> 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mtClean="0"/>
              <a:t> </a:t>
            </a:r>
            <a:r>
              <a:rPr lang="en-US" sz="5400" smtClean="0"/>
              <a:t>…we all have good and bad days.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1DECB-B3CD-4C25-8DFB-00530F2DA487}" type="slidenum">
              <a:rPr lang="en-US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111" dirty="0" smtClean="0"/>
              <a:t/>
            </a:r>
            <a:br>
              <a:rPr lang="en-US" sz="3111" dirty="0" smtClean="0"/>
            </a:br>
            <a:r>
              <a:rPr lang="en-US" sz="3111" dirty="0" smtClean="0"/>
              <a:t>Change in Mental Status: Delirium(s)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762000"/>
          <a:ext cx="8229600" cy="649763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43200"/>
                <a:gridCol w="5486400"/>
              </a:tblGrid>
              <a:tr h="1737488">
                <a:tc>
                  <a:txBody>
                    <a:bodyPr/>
                    <a:lstStyle/>
                    <a:p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D  Drugs</a:t>
                      </a:r>
                      <a:r>
                        <a:rPr lang="en-US" sz="1800" b="1" i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endParaRPr lang="en-US" sz="1800" b="1" i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800" b="1" i="0" baseline="0" dirty="0" smtClean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US" sz="1800" b="1" i="1" baseline="0" dirty="0" smtClean="0">
                          <a:solidFill>
                            <a:schemeClr val="tx1"/>
                          </a:solidFill>
                        </a:rPr>
                        <a:t>Dementia Type</a:t>
                      </a:r>
                    </a:p>
                    <a:p>
                      <a:endParaRPr lang="en-US" sz="1800" b="1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800" b="1" i="1" baseline="0" dirty="0" smtClean="0">
                          <a:solidFill>
                            <a:schemeClr val="tx1"/>
                          </a:solidFill>
                        </a:rPr>
                        <a:t>     Discomfort</a:t>
                      </a:r>
                    </a:p>
                    <a:p>
                      <a:r>
                        <a:rPr lang="en-US" sz="1800" b="1" i="1" baseline="0" dirty="0" smtClean="0">
                          <a:solidFill>
                            <a:schemeClr val="tx1"/>
                          </a:solidFill>
                        </a:rPr>
                        <a:t>     Depression</a:t>
                      </a:r>
                      <a:endParaRPr lang="en-US" sz="1800" b="1" i="1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BEERS Criteria</a:t>
                      </a:r>
                      <a:r>
                        <a:rPr lang="en-US" sz="1800" b="1" i="0" baseline="0" dirty="0" smtClean="0">
                          <a:solidFill>
                            <a:schemeClr val="tx1"/>
                          </a:solidFill>
                        </a:rPr>
                        <a:t> (e.g., </a:t>
                      </a:r>
                      <a:r>
                        <a:rPr lang="en-US" sz="1800" b="1" i="0" baseline="0" dirty="0" err="1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1800" b="1" i="0" dirty="0" err="1" smtClean="0">
                          <a:solidFill>
                            <a:schemeClr val="tx1"/>
                          </a:solidFill>
                        </a:rPr>
                        <a:t>nticholinergic</a:t>
                      </a:r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800" b="1" i="0" baseline="0" dirty="0" smtClean="0">
                          <a:solidFill>
                            <a:schemeClr val="tx1"/>
                          </a:solidFill>
                        </a:rPr>
                        <a:t> benzodiazepines, hypnotics) OR dose change</a:t>
                      </a:r>
                    </a:p>
                    <a:p>
                      <a:r>
                        <a:rPr lang="en-US" sz="1800" b="1" i="1" baseline="0" dirty="0" smtClean="0">
                          <a:solidFill>
                            <a:schemeClr val="tx1"/>
                          </a:solidFill>
                        </a:rPr>
                        <a:t>For example, dementia </a:t>
                      </a:r>
                      <a:r>
                        <a:rPr lang="en-US" sz="1800" b="1" i="1" baseline="0" dirty="0" err="1" smtClean="0">
                          <a:solidFill>
                            <a:schemeClr val="tx1"/>
                          </a:solidFill>
                        </a:rPr>
                        <a:t>Lewy</a:t>
                      </a:r>
                      <a:r>
                        <a:rPr lang="en-US" sz="1800" b="1" i="1" baseline="0" dirty="0" smtClean="0">
                          <a:solidFill>
                            <a:schemeClr val="tx1"/>
                          </a:solidFill>
                        </a:rPr>
                        <a:t> bodies: Fluctuations in alertness and attention</a:t>
                      </a:r>
                    </a:p>
                    <a:p>
                      <a:r>
                        <a:rPr lang="en-US" sz="1800" b="1" i="1" baseline="0" dirty="0" smtClean="0">
                          <a:solidFill>
                            <a:schemeClr val="tx1"/>
                          </a:solidFill>
                        </a:rPr>
                        <a:t>Pain </a:t>
                      </a:r>
                      <a:endParaRPr lang="en-US" sz="1800" b="1" i="1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</a:tr>
              <a:tr h="701092">
                <a:tc>
                  <a:txBody>
                    <a:bodyPr/>
                    <a:lstStyle/>
                    <a:p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E  Eyes,</a:t>
                      </a:r>
                      <a:r>
                        <a:rPr lang="en-US" sz="1800" b="1" i="0" baseline="0" dirty="0" smtClean="0">
                          <a:solidFill>
                            <a:schemeClr val="tx1"/>
                          </a:solidFill>
                        </a:rPr>
                        <a:t> e</a:t>
                      </a:r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ars</a:t>
                      </a:r>
                      <a:endParaRPr lang="en-US" sz="1800" b="1" i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800" b="1" i="1" baseline="0" dirty="0" smtClean="0">
                          <a:solidFill>
                            <a:schemeClr val="tx1"/>
                          </a:solidFill>
                        </a:rPr>
                        <a:t>    E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</a:rPr>
                        <a:t>nvironment</a:t>
                      </a:r>
                      <a:endParaRPr lang="en-US" sz="1800" b="1" i="1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chemeClr val="tx1"/>
                          </a:solidFill>
                        </a:rPr>
                        <a:t>Sensory</a:t>
                      </a:r>
                      <a:r>
                        <a:rPr lang="en-US" sz="2000" b="1" i="0" baseline="0" dirty="0" smtClean="0">
                          <a:solidFill>
                            <a:schemeClr val="tx1"/>
                          </a:solidFill>
                        </a:rPr>
                        <a:t> deprivation</a:t>
                      </a:r>
                    </a:p>
                    <a:p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</a:rPr>
                        <a:t>Vulnerability to environment</a:t>
                      </a:r>
                    </a:p>
                  </a:txBody>
                  <a:tcPr marT="45723" marB="45723"/>
                </a:tc>
              </a:tr>
              <a:tr h="410096">
                <a:tc>
                  <a:txBody>
                    <a:bodyPr/>
                    <a:lstStyle/>
                    <a:p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L  Low oxygen states</a:t>
                      </a:r>
                      <a:endParaRPr lang="en-US" sz="1800" b="1" i="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chemeClr val="tx1"/>
                          </a:solidFill>
                        </a:rPr>
                        <a:t>Myocardial</a:t>
                      </a:r>
                      <a:r>
                        <a:rPr lang="en-US" sz="2000" b="1" i="0" baseline="0" dirty="0" smtClean="0">
                          <a:solidFill>
                            <a:schemeClr val="tx1"/>
                          </a:solidFill>
                        </a:rPr>
                        <a:t> infarction, stroke, pulmonary embolus</a:t>
                      </a:r>
                      <a:endParaRPr lang="en-US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</a:tr>
              <a:tr h="410096">
                <a:tc>
                  <a:txBody>
                    <a:bodyPr/>
                    <a:lstStyle/>
                    <a:p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I   Infection</a:t>
                      </a:r>
                      <a:endParaRPr lang="en-US" sz="1800" b="1" i="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chemeClr val="tx1"/>
                          </a:solidFill>
                        </a:rPr>
                        <a:t>Pneumonia,</a:t>
                      </a:r>
                      <a:r>
                        <a:rPr lang="en-US" sz="2000" b="1" i="0" baseline="0" dirty="0" smtClean="0">
                          <a:solidFill>
                            <a:schemeClr val="tx1"/>
                          </a:solidFill>
                        </a:rPr>
                        <a:t> sepsis, symptomatic UTI</a:t>
                      </a:r>
                      <a:endParaRPr lang="en-US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</a:tr>
              <a:tr h="701092">
                <a:tc>
                  <a:txBody>
                    <a:bodyPr/>
                    <a:lstStyle/>
                    <a:p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R  Retention</a:t>
                      </a:r>
                    </a:p>
                    <a:p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</a:rPr>
                        <a:t>RBCs (red blood cells)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chemeClr val="tx1"/>
                          </a:solidFill>
                        </a:rPr>
                        <a:t>Urinary</a:t>
                      </a:r>
                      <a:r>
                        <a:rPr lang="en-US" sz="2000" b="1" i="0" baseline="0" dirty="0" smtClean="0">
                          <a:solidFill>
                            <a:schemeClr val="tx1"/>
                          </a:solidFill>
                        </a:rPr>
                        <a:t> retention, constipation</a:t>
                      </a:r>
                    </a:p>
                    <a:p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</a:rPr>
                        <a:t>Anemia</a:t>
                      </a:r>
                      <a:endParaRPr lang="en-US" sz="2000" b="1" i="1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</a:tr>
              <a:tr h="410096">
                <a:tc>
                  <a:txBody>
                    <a:bodyPr/>
                    <a:lstStyle/>
                    <a:p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I   </a:t>
                      </a:r>
                      <a:r>
                        <a:rPr lang="en-US" sz="1800" b="1" i="0" dirty="0" err="1" smtClean="0">
                          <a:solidFill>
                            <a:schemeClr val="tx1"/>
                          </a:solidFill>
                        </a:rPr>
                        <a:t>Ictal</a:t>
                      </a:r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 states</a:t>
                      </a:r>
                      <a:endParaRPr lang="en-US" sz="1800" b="1" i="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chemeClr val="tx1"/>
                          </a:solidFill>
                        </a:rPr>
                        <a:t>Seizure</a:t>
                      </a:r>
                      <a:r>
                        <a:rPr lang="en-US" sz="2000" b="1" i="0" baseline="0" dirty="0" smtClean="0">
                          <a:solidFill>
                            <a:schemeClr val="tx1"/>
                          </a:solidFill>
                        </a:rPr>
                        <a:t> disorder</a:t>
                      </a:r>
                      <a:endParaRPr lang="en-US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</a:tr>
              <a:tr h="410096">
                <a:tc>
                  <a:txBody>
                    <a:bodyPr/>
                    <a:lstStyle/>
                    <a:p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U </a:t>
                      </a:r>
                      <a:r>
                        <a:rPr lang="en-US" sz="1600" b="1" i="0" dirty="0" err="1" smtClean="0">
                          <a:solidFill>
                            <a:schemeClr val="tx1"/>
                          </a:solidFill>
                        </a:rPr>
                        <a:t>Underhydration</a:t>
                      </a:r>
                      <a:r>
                        <a:rPr lang="en-US" sz="1600" b="1" i="0" dirty="0" smtClean="0">
                          <a:solidFill>
                            <a:schemeClr val="tx1"/>
                          </a:solidFill>
                        </a:rPr>
                        <a:t>/nutrition</a:t>
                      </a:r>
                      <a:endParaRPr lang="en-US" sz="1600" b="1" i="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chemeClr val="tx1"/>
                          </a:solidFill>
                        </a:rPr>
                        <a:t>Dehydration</a:t>
                      </a:r>
                      <a:endParaRPr lang="en-US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</a:tr>
              <a:tr h="640127">
                <a:tc>
                  <a:txBody>
                    <a:bodyPr/>
                    <a:lstStyle/>
                    <a:p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M  Metabolic</a:t>
                      </a:r>
                      <a:r>
                        <a:rPr lang="en-US" sz="1800" b="1" i="0" baseline="0" dirty="0" smtClean="0">
                          <a:solidFill>
                            <a:schemeClr val="tx1"/>
                          </a:solidFill>
                        </a:rPr>
                        <a:t> Causes</a:t>
                      </a:r>
                    </a:p>
                    <a:p>
                      <a:endParaRPr lang="en-US" sz="1800" b="1" i="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chemeClr val="tx1"/>
                          </a:solidFill>
                        </a:rPr>
                        <a:t>Low or high blood sugar, sodium</a:t>
                      </a:r>
                      <a:r>
                        <a:rPr lang="en-US" sz="2000" b="1" i="0" baseline="0" dirty="0" smtClean="0">
                          <a:solidFill>
                            <a:schemeClr val="tx1"/>
                          </a:solidFill>
                        </a:rPr>
                        <a:t> abnormalities</a:t>
                      </a:r>
                    </a:p>
                  </a:txBody>
                  <a:tcPr marT="45723" marB="45723"/>
                </a:tc>
              </a:tr>
              <a:tr h="1077454">
                <a:tc>
                  <a:txBody>
                    <a:bodyPr/>
                    <a:lstStyle/>
                    <a:p>
                      <a:r>
                        <a:rPr lang="en-US" sz="1800" b="1" i="0" dirty="0" smtClean="0">
                          <a:solidFill>
                            <a:schemeClr val="tx1"/>
                          </a:solidFill>
                        </a:rPr>
                        <a:t>S   Subdural hematoma</a:t>
                      </a:r>
                      <a:endParaRPr lang="en-US" sz="1800" b="1" i="0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chemeClr val="tx1"/>
                          </a:solidFill>
                        </a:rPr>
                        <a:t>Head</a:t>
                      </a:r>
                      <a:r>
                        <a:rPr lang="en-US" sz="2000" b="1" i="0" baseline="0" dirty="0" smtClean="0">
                          <a:solidFill>
                            <a:schemeClr val="tx1"/>
                          </a:solidFill>
                        </a:rPr>
                        <a:t> trauma</a:t>
                      </a:r>
                      <a:endParaRPr lang="en-US" sz="2000" b="1" i="0" baseline="0" dirty="0" smtClean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  <a:sym typeface="Helvetica" charset="0"/>
                      </a:endParaRP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  <a:sym typeface="Helvetica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  <a:sym typeface="Helvetica" charset="0"/>
                        </a:rPr>
                        <a:t>Adapted from Saint Louis University Geriatric Evaluation Mnemonics       Screening Tools</a:t>
                      </a:r>
                    </a:p>
                  </a:txBody>
                  <a:tcPr marT="45723" marB="45723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BC2FA6-B2EA-4EC1-AC2C-813945B11D02}" type="slidenum">
              <a:rPr lang="en-US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Beers Criteria 2012</a:t>
            </a:r>
          </a:p>
        </p:txBody>
      </p:sp>
      <p:pic>
        <p:nvPicPr>
          <p:cNvPr id="2560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075" y="1600200"/>
            <a:ext cx="5657850" cy="452596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32250B-B69D-4498-9517-FB597DCA22B8}" type="slidenum">
              <a:rPr lang="en-US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/>
          <a:lstStyle/>
          <a:p>
            <a:pPr eaLnBrk="1" hangingPunct="1"/>
            <a:r>
              <a:rPr lang="en-US" smtClean="0"/>
              <a:t>ABCs of Challenging Behavior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2"/>
            </p:custDataLst>
          </p:nvPr>
        </p:nvGraphicFramePr>
        <p:xfrm>
          <a:off x="457200" y="16002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39C23D-4D5B-402E-9FC0-22FE7C2DC1EA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ABCs of Challenging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1449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Activators (antecedent) 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What are the triggers for the behavior? 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Behavior 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What is the nature of the behavior? 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Consequences 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What impact does the behavior have on the patient and others?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4B3DC6-F138-46CD-ADEF-3AD72C561220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27653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06A5CD-931E-42FD-872F-672D57F0C0F7}" type="slidenum">
              <a:rPr lang="en-US"/>
              <a:pPr>
                <a:defRPr/>
              </a:pPr>
              <a:t>27</a:t>
            </a:fld>
            <a:endParaRPr lang="en-US"/>
          </a:p>
        </p:txBody>
      </p:sp>
      <p:pic>
        <p:nvPicPr>
          <p:cNvPr id="2867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019A97-07F8-4551-B06E-A8666E00A913}" type="slidenum">
              <a:rPr lang="en-US"/>
              <a:pPr>
                <a:defRPr/>
              </a:pPr>
              <a:t>28</a:t>
            </a:fld>
            <a:endParaRPr lang="en-US"/>
          </a:p>
        </p:txBody>
      </p:sp>
      <p:pic>
        <p:nvPicPr>
          <p:cNvPr id="2970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When Antibiotics are Not Prescribed</a:t>
            </a:r>
            <a:br>
              <a:rPr lang="en-US" dirty="0" smtClean="0"/>
            </a:br>
            <a:r>
              <a:rPr lang="en-US" dirty="0" smtClean="0"/>
              <a:t>(Monitoring Protocol)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Monitor vital signs for several days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Monitor for progression of symptoms or change in clinical status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Encourage fluid intake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Consider alternate diagnosis for nonspecific symptoms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If symptoms resolve, no further intervention required		</a:t>
            </a:r>
          </a:p>
          <a:p>
            <a:pPr lvl="8">
              <a:defRPr/>
            </a:pPr>
            <a:r>
              <a:rPr lang="en-US" dirty="0" smtClean="0"/>
              <a:t>Annals of LTC April 2012;20:23-29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B9DC4C-787A-4EB4-9074-508433570AD7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219200"/>
          </a:xfrm>
        </p:spPr>
        <p:txBody>
          <a:bodyPr/>
          <a:lstStyle/>
          <a:p>
            <a:pPr eaLnBrk="1" hangingPunct="1"/>
            <a:r>
              <a:rPr lang="en-US" smtClean="0"/>
              <a:t>Sample Checklist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761999"/>
          <a:ext cx="8229600" cy="5673646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4114800"/>
                <a:gridCol w="4114800"/>
              </a:tblGrid>
              <a:tr h="823702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Type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of Dementia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Urinary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Retention, Constipation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457612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Drugs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(new or dose change)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Dehydration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823702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Discomfort (e.g., pain,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insomnia)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Head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Trauma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80135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Depression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Metabolic abnormalities (e.g., hypoglycemia, </a:t>
                      </a:r>
                      <a:r>
                        <a:rPr lang="en-US" sz="2400" b="1" dirty="0" err="1" smtClean="0">
                          <a:solidFill>
                            <a:schemeClr val="tx2"/>
                          </a:solidFill>
                        </a:rPr>
                        <a:t>hyponatremia</a:t>
                      </a: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)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1555879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Hearing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 Loss/ Vision Impairment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Medical Problems:</a:t>
                      </a:r>
                    </a:p>
                    <a:p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Stroke, MI, PE</a:t>
                      </a:r>
                    </a:p>
                    <a:p>
                      <a:r>
                        <a:rPr lang="en-US" sz="2400" b="1" baseline="0" dirty="0" err="1" smtClean="0">
                          <a:solidFill>
                            <a:schemeClr val="tx2"/>
                          </a:solidFill>
                        </a:rPr>
                        <a:t>Postictal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(Seizure Disorder)</a:t>
                      </a:r>
                    </a:p>
                    <a:p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Anemia</a:t>
                      </a:r>
                      <a:endParaRPr lang="en-US" sz="2400" b="1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118979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Environment  (e.g., overstimulation)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Infection (e.g., pneumonia, sepsis,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symptomatic UTI)</a:t>
                      </a:r>
                      <a:endParaRPr lang="en-US" sz="2400" b="1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A1C1AF-4042-4598-B803-D73318CE5357}" type="slidenum">
              <a:rPr lang="en-US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Consider Urgent Evaluation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Significantly abnormal vital signs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Systolic BP &lt;90, heart rate &lt;50 or &gt; 120, respirations &gt;30, temperature &lt;96 or &gt;101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Signs of distress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New onset respiratory distress with increasing hypoxia or </a:t>
            </a:r>
            <a:r>
              <a:rPr lang="en-US" dirty="0" err="1" smtClean="0"/>
              <a:t>dyspnea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Signs of serious underlying condition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For example, symptoms of stroke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Escalating aggressive or violent behavior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Resident is a threat to self or others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lvl="6">
              <a:defRPr/>
            </a:pPr>
            <a:r>
              <a:rPr lang="en-US" dirty="0" smtClean="0"/>
              <a:t>AMDA Clinical Practice Guidelines Delirium LTC Setting 2008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3E3874-0C76-428F-A6C5-AE3AF442FBDB}" type="slidenum">
              <a:rPr lang="en-US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Clinician Education Sheet</a:t>
            </a:r>
          </a:p>
        </p:txBody>
      </p:sp>
      <p:pic>
        <p:nvPicPr>
          <p:cNvPr id="33795" name="Content Placeholder 9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27325"/>
            <a:ext cx="4038600" cy="2271713"/>
          </a:xfrm>
        </p:spPr>
      </p:pic>
      <p:pic>
        <p:nvPicPr>
          <p:cNvPr id="33796" name="Content Placeholder 10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727325"/>
            <a:ext cx="4038600" cy="2271713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8726AF-8CE8-4048-9A44-C73B9BB3E330}" type="slidenum">
              <a:rPr lang="en-US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Resident/Family Brochure</a:t>
            </a:r>
          </a:p>
        </p:txBody>
      </p:sp>
      <p:pic>
        <p:nvPicPr>
          <p:cNvPr id="34819" name="Content Placeholder 11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80" t="15385" r="20512" b="5983"/>
          <a:stretch>
            <a:fillRect/>
          </a:stretch>
        </p:blipFill>
        <p:spPr>
          <a:xfrm>
            <a:off x="1066800" y="1371600"/>
            <a:ext cx="3276600" cy="4800600"/>
          </a:xfrm>
        </p:spPr>
      </p:pic>
      <p:pic>
        <p:nvPicPr>
          <p:cNvPr id="34820" name="Content Placeholder 13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7" t="15669" r="48396" b="5698"/>
          <a:stretch>
            <a:fillRect/>
          </a:stretch>
        </p:blipFill>
        <p:spPr>
          <a:xfrm>
            <a:off x="4876800" y="1371600"/>
            <a:ext cx="3282950" cy="4754563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AC25E5-0F9B-4FC8-AE5B-70DC80A9349A}" type="slidenum">
              <a:rPr lang="en-US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MPORT" val="C:\Users\aandrade\Desktop\greccAudio\greccAudio\Managing Difficult Dementia Behaviors in CLCs 072910\audio\managing slide18.mp3"/>
  <p:tag name="AUDIO_ID" val="286"/>
  <p:tag name="ELAPSEDTIME" val="10.138"/>
  <p:tag name="ARTICULATE_SLIDE_PAUSE" val="1"/>
  <p:tag name="ARTICULATE_NAV_LEVEL" val="1"/>
  <p:tag name="ARTICULATE_PLAYLIST_ID" val="-1"/>
  <p:tag name="ARTICULATE_LOCK_SLIDE" val="0"/>
  <p:tag name="ARTICULATE_SLIDE_GUID" val="3e54b663-a6b8-431b-ba06-ab651eae4655"/>
  <p:tag name="ARTICULATE_SLIDE_NAV" val="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IM_SPRITE_COUNT" val=" 12"/>
</p:tagLst>
</file>

<file path=ppt/theme/theme1.xml><?xml version="1.0" encoding="utf-8"?>
<a:theme xmlns:a="http://schemas.openxmlformats.org/drawingml/2006/main" name="NCEZID_ppt_darktheme">
  <a:themeElements>
    <a:clrScheme name="NCEZID Dark PPT Colors">
      <a:dk1>
        <a:srgbClr val="FFC000"/>
      </a:dk1>
      <a:lt1>
        <a:srgbClr val="0F56DC"/>
      </a:lt1>
      <a:dk2>
        <a:srgbClr val="FFFFFF"/>
      </a:dk2>
      <a:lt2>
        <a:srgbClr val="FFFFFF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6249</TotalTime>
  <Words>1356</Words>
  <Application>Microsoft Office PowerPoint</Application>
  <PresentationFormat>On-screen Show (4:3)</PresentationFormat>
  <Paragraphs>336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Calibri</vt:lpstr>
      <vt:lpstr>Arial</vt:lpstr>
      <vt:lpstr>Myriad Web Pro</vt:lpstr>
      <vt:lpstr>ＭＳ ゴシック</vt:lpstr>
      <vt:lpstr>Helvetica</vt:lpstr>
      <vt:lpstr>ＭＳ Ｐゴシック</vt:lpstr>
      <vt:lpstr>Times New Roman</vt:lpstr>
      <vt:lpstr>Times</vt:lpstr>
      <vt:lpstr>NCEZID_ppt_darktheme</vt:lpstr>
      <vt:lpstr>Office Theme</vt:lpstr>
      <vt:lpstr> Change in Mental Status  Long Term Care </vt:lpstr>
      <vt:lpstr>PowerPoint Presentation</vt:lpstr>
      <vt:lpstr>Revised McGeer Resident Without Indwelling Catheter  </vt:lpstr>
      <vt:lpstr>Revised McGeer Resident With Indwelling Catheter </vt:lpstr>
      <vt:lpstr>Loeb Minimal Criteria 2001 Initiating Antibiotics </vt:lpstr>
      <vt:lpstr>UTI Protocol: ABCs</vt:lpstr>
      <vt:lpstr>Asymptomatic Bacteriuria (ASB)</vt:lpstr>
      <vt:lpstr>Prevalence of ASB</vt:lpstr>
      <vt:lpstr>Change in Mental Status ≠ Symptomatic Urinary Tract Infection</vt:lpstr>
      <vt:lpstr>Change in Mental Status in Dementia</vt:lpstr>
      <vt:lpstr>Acute Change in Mental Status: Confusion </vt:lpstr>
      <vt:lpstr>Confusion Assessment Method Criteria </vt:lpstr>
      <vt:lpstr>Course of Subsyndromal Delirium  Long Term Care Residents</vt:lpstr>
      <vt:lpstr>Acute Change in Mental Status: Behavioral Problems</vt:lpstr>
      <vt:lpstr>Acute Change in Mental Status: Behavioral Problems</vt:lpstr>
      <vt:lpstr>PowerPoint Presentation</vt:lpstr>
      <vt:lpstr>Dementia with Lewy Bodies</vt:lpstr>
      <vt:lpstr>Frontotemporal Dementia</vt:lpstr>
      <vt:lpstr>FDG PET Imaging</vt:lpstr>
      <vt:lpstr>Vascular Dementia Subtypes</vt:lpstr>
      <vt:lpstr>Functional Changes </vt:lpstr>
      <vt:lpstr>Don’t Forget…</vt:lpstr>
      <vt:lpstr> Change in Mental Status: Delirium(s)  </vt:lpstr>
      <vt:lpstr>Beers Criteria 2012</vt:lpstr>
      <vt:lpstr>ABCs of Challenging Behavior</vt:lpstr>
      <vt:lpstr>ABCs of Challenging Behavior</vt:lpstr>
      <vt:lpstr>PowerPoint Presentation</vt:lpstr>
      <vt:lpstr>PowerPoint Presentation</vt:lpstr>
      <vt:lpstr>When Antibiotics are Not Prescribed (Monitoring Protocol)</vt:lpstr>
      <vt:lpstr>Sample Checklist</vt:lpstr>
      <vt:lpstr>Consider Urgent Evaluation </vt:lpstr>
      <vt:lpstr>Clinician Education Sheet</vt:lpstr>
      <vt:lpstr>Resident/Family Brochure</vt:lpstr>
    </vt:vector>
  </TitlesOfParts>
  <Company>home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To Test When to Treat</dc:title>
  <dc:creator>ruth kandel</dc:creator>
  <cp:lastModifiedBy>Administrator</cp:lastModifiedBy>
  <cp:revision>603</cp:revision>
  <cp:lastPrinted>2013-02-25T20:45:20Z</cp:lastPrinted>
  <dcterms:created xsi:type="dcterms:W3CDTF">2013-03-05T12:09:28Z</dcterms:created>
  <dcterms:modified xsi:type="dcterms:W3CDTF">2013-03-07T19:02:13Z</dcterms:modified>
</cp:coreProperties>
</file>